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259" r:id="rId6"/>
    <p:sldId id="383" r:id="rId7"/>
    <p:sldId id="340" r:id="rId8"/>
    <p:sldId id="438" r:id="rId9"/>
    <p:sldId id="768" r:id="rId10"/>
    <p:sldId id="769" r:id="rId11"/>
    <p:sldId id="793" r:id="rId12"/>
    <p:sldId id="795" r:id="rId13"/>
    <p:sldId id="794" r:id="rId14"/>
    <p:sldId id="796" r:id="rId15"/>
    <p:sldId id="797" r:id="rId16"/>
    <p:sldId id="798" r:id="rId17"/>
    <p:sldId id="799" r:id="rId18"/>
    <p:sldId id="800" r:id="rId19"/>
    <p:sldId id="801" r:id="rId20"/>
    <p:sldId id="802" r:id="rId21"/>
    <p:sldId id="803" r:id="rId22"/>
    <p:sldId id="261" r:id="rId23"/>
    <p:sldId id="658" r:id="rId24"/>
    <p:sldId id="804" r:id="rId25"/>
    <p:sldId id="805" r:id="rId26"/>
    <p:sldId id="806" r:id="rId27"/>
    <p:sldId id="807" r:id="rId28"/>
    <p:sldId id="808" r:id="rId29"/>
    <p:sldId id="809" r:id="rId30"/>
    <p:sldId id="816" r:id="rId31"/>
    <p:sldId id="817" r:id="rId32"/>
    <p:sldId id="818" r:id="rId33"/>
    <p:sldId id="819" r:id="rId34"/>
    <p:sldId id="823" r:id="rId35"/>
    <p:sldId id="287" r:id="rId36"/>
    <p:sldId id="665" r:id="rId37"/>
    <p:sldId id="277" r:id="rId38"/>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2728F"/>
    <a:srgbClr val="7C93A8"/>
    <a:srgbClr val="6682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90" d="100"/>
          <a:sy n="90" d="100"/>
        </p:scale>
        <p:origin x="208"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gs" Target="tags/tag1.xml"/><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71C7F5-C244-4B64-AA64-50031D93392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0866D-7C1A-4AC4-BD90-D82256C688A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0">
    <p:spTree>
      <p:nvGrpSpPr>
        <p:cNvPr id="1" name=""/>
        <p:cNvGrpSpPr/>
        <p:nvPr/>
      </p:nvGrpSpPr>
      <p:grpSpPr>
        <a:xfrm>
          <a:off x="0" y="0"/>
          <a:ext cx="0" cy="0"/>
          <a:chOff x="0" y="0"/>
          <a:chExt cx="0" cy="0"/>
        </a:xfrm>
      </p:grpSpPr>
      <p:sp>
        <p:nvSpPr>
          <p:cNvPr id="1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descr="u=2247347786,909446450&amp;fm=26&amp;gp=0"/>
          <p:cNvPicPr>
            <a:picLocks noChangeAspect="1"/>
          </p:cNvPicPr>
          <p:nvPr/>
        </p:nvPicPr>
        <p:blipFill>
          <a:blip r:embed="rId1"/>
          <a:srcRect l="15309" r="17009"/>
          <a:stretch>
            <a:fillRect/>
          </a:stretch>
        </p:blipFill>
        <p:spPr>
          <a:xfrm>
            <a:off x="7513320" y="2381885"/>
            <a:ext cx="4752975" cy="4677410"/>
          </a:xfrm>
          <a:prstGeom prst="diamond">
            <a:avLst/>
          </a:prstGeom>
        </p:spPr>
      </p:pic>
      <p:pic>
        <p:nvPicPr>
          <p:cNvPr id="3" name="图片 2" descr="u=567998588,1277548433&amp;fm=11&amp;gp=0"/>
          <p:cNvPicPr>
            <a:picLocks noChangeAspect="1"/>
          </p:cNvPicPr>
          <p:nvPr/>
        </p:nvPicPr>
        <p:blipFill>
          <a:blip r:embed="rId2"/>
          <a:srcRect l="14753" r="15769"/>
          <a:stretch>
            <a:fillRect/>
          </a:stretch>
        </p:blipFill>
        <p:spPr>
          <a:xfrm>
            <a:off x="4977130" y="-54610"/>
            <a:ext cx="4823460" cy="4638040"/>
          </a:xfrm>
          <a:prstGeom prst="diamond">
            <a:avLst/>
          </a:prstGeom>
        </p:spPr>
      </p:pic>
      <p:sp>
        <p:nvSpPr>
          <p:cNvPr id="4" name="任意多边形 11"/>
          <p:cNvSpPr/>
          <p:nvPr/>
        </p:nvSpPr>
        <p:spPr>
          <a:xfrm rot="2700000">
            <a:off x="8491753" y="-1533294"/>
            <a:ext cx="3065319" cy="3065319"/>
          </a:xfrm>
          <a:custGeom>
            <a:avLst/>
            <a:gdLst>
              <a:gd name="connsiteX0" fmla="*/ 0 w 3065319"/>
              <a:gd name="connsiteY0" fmla="*/ 3065319 h 3065319"/>
              <a:gd name="connsiteX1" fmla="*/ 3065319 w 3065319"/>
              <a:gd name="connsiteY1" fmla="*/ 0 h 3065319"/>
              <a:gd name="connsiteX2" fmla="*/ 3065319 w 3065319"/>
              <a:gd name="connsiteY2" fmla="*/ 3065319 h 3065319"/>
            </a:gdLst>
            <a:ahLst/>
            <a:cxnLst>
              <a:cxn ang="0">
                <a:pos x="connsiteX0" y="connsiteY0"/>
              </a:cxn>
              <a:cxn ang="0">
                <a:pos x="connsiteX1" y="connsiteY1"/>
              </a:cxn>
              <a:cxn ang="0">
                <a:pos x="connsiteX2" y="connsiteY2"/>
              </a:cxn>
            </a:cxnLst>
            <a:rect l="l" t="t" r="r" b="b"/>
            <a:pathLst>
              <a:path w="3065319" h="3065319">
                <a:moveTo>
                  <a:pt x="0" y="3065319"/>
                </a:moveTo>
                <a:lnTo>
                  <a:pt x="3065319" y="0"/>
                </a:lnTo>
                <a:lnTo>
                  <a:pt x="3065319" y="306531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10728681" y="610133"/>
            <a:ext cx="3307772" cy="3307772"/>
          </a:xfrm>
          <a:prstGeom prst="rect">
            <a:avLst/>
          </a:prstGeom>
          <a:blipFill dpi="0" rotWithShape="0">
            <a:blip r:embed="rId3"/>
            <a:srcRect/>
            <a:tile tx="0" ty="0" sx="100000" sy="10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17"/>
          <p:cNvSpPr/>
          <p:nvPr/>
        </p:nvSpPr>
        <p:spPr>
          <a:xfrm rot="2700000">
            <a:off x="11024341" y="5104614"/>
            <a:ext cx="1309060" cy="2618241"/>
          </a:xfrm>
          <a:custGeom>
            <a:avLst/>
            <a:gdLst>
              <a:gd name="connsiteX0" fmla="*/ 0 w 1300154"/>
              <a:gd name="connsiteY0" fmla="*/ 0 h 2580410"/>
              <a:gd name="connsiteX1" fmla="*/ 19898 w 1300154"/>
              <a:gd name="connsiteY1" fmla="*/ 0 h 2580410"/>
              <a:gd name="connsiteX2" fmla="*/ 1300154 w 1300154"/>
              <a:gd name="connsiteY2" fmla="*/ 1280256 h 2580410"/>
              <a:gd name="connsiteX3" fmla="*/ 0 w 1300154"/>
              <a:gd name="connsiteY3" fmla="*/ 2580410 h 2580410"/>
            </a:gdLst>
            <a:ahLst/>
            <a:cxnLst>
              <a:cxn ang="0">
                <a:pos x="connsiteX0" y="connsiteY0"/>
              </a:cxn>
              <a:cxn ang="0">
                <a:pos x="connsiteX1" y="connsiteY1"/>
              </a:cxn>
              <a:cxn ang="0">
                <a:pos x="connsiteX2" y="connsiteY2"/>
              </a:cxn>
              <a:cxn ang="0">
                <a:pos x="connsiteX3" y="connsiteY3"/>
              </a:cxn>
            </a:cxnLst>
            <a:rect l="l" t="t" r="r" b="b"/>
            <a:pathLst>
              <a:path w="1300154" h="2580410">
                <a:moveTo>
                  <a:pt x="0" y="0"/>
                </a:moveTo>
                <a:lnTo>
                  <a:pt x="19898" y="0"/>
                </a:lnTo>
                <a:lnTo>
                  <a:pt x="1300154" y="1280256"/>
                </a:lnTo>
                <a:lnTo>
                  <a:pt x="0" y="258041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任意多边形 36"/>
          <p:cNvSpPr/>
          <p:nvPr/>
        </p:nvSpPr>
        <p:spPr>
          <a:xfrm rot="16200000">
            <a:off x="5379086" y="-485775"/>
            <a:ext cx="6858001" cy="7829548"/>
          </a:xfrm>
          <a:custGeom>
            <a:avLst/>
            <a:gdLst>
              <a:gd name="connsiteX0" fmla="*/ 6858001 w 6858001"/>
              <a:gd name="connsiteY0" fmla="*/ 2220594 h 7829548"/>
              <a:gd name="connsiteX1" fmla="*/ 6858001 w 6858001"/>
              <a:gd name="connsiteY1" fmla="*/ 7829548 h 7829548"/>
              <a:gd name="connsiteX2" fmla="*/ 0 w 6858001"/>
              <a:gd name="connsiteY2" fmla="*/ 7829548 h 7829548"/>
              <a:gd name="connsiteX3" fmla="*/ 0 w 6858001"/>
              <a:gd name="connsiteY3" fmla="*/ 4490484 h 7829548"/>
              <a:gd name="connsiteX4" fmla="*/ 4531707 w 6858001"/>
              <a:gd name="connsiteY4" fmla="*/ 0 h 7829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1" h="7829548">
                <a:moveTo>
                  <a:pt x="6858001" y="2220594"/>
                </a:moveTo>
                <a:lnTo>
                  <a:pt x="6858001" y="7829548"/>
                </a:lnTo>
                <a:lnTo>
                  <a:pt x="0" y="7829548"/>
                </a:lnTo>
                <a:lnTo>
                  <a:pt x="0" y="4490484"/>
                </a:lnTo>
                <a:lnTo>
                  <a:pt x="4531707" y="0"/>
                </a:lnTo>
                <a:close/>
              </a:path>
            </a:pathLst>
          </a:custGeom>
          <a:no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任意多边形 45"/>
          <p:cNvSpPr/>
          <p:nvPr/>
        </p:nvSpPr>
        <p:spPr>
          <a:xfrm rot="2700000">
            <a:off x="3290876" y="-1533293"/>
            <a:ext cx="3065319" cy="3065319"/>
          </a:xfrm>
          <a:custGeom>
            <a:avLst/>
            <a:gdLst>
              <a:gd name="connsiteX0" fmla="*/ 0 w 3065319"/>
              <a:gd name="connsiteY0" fmla="*/ 3065319 h 3065319"/>
              <a:gd name="connsiteX1" fmla="*/ 3065319 w 3065319"/>
              <a:gd name="connsiteY1" fmla="*/ 0 h 3065319"/>
              <a:gd name="connsiteX2" fmla="*/ 3065319 w 3065319"/>
              <a:gd name="connsiteY2" fmla="*/ 3065319 h 3065319"/>
            </a:gdLst>
            <a:ahLst/>
            <a:cxnLst>
              <a:cxn ang="0">
                <a:pos x="connsiteX0" y="connsiteY0"/>
              </a:cxn>
              <a:cxn ang="0">
                <a:pos x="connsiteX1" y="connsiteY1"/>
              </a:cxn>
              <a:cxn ang="0">
                <a:pos x="connsiteX2" y="connsiteY2"/>
              </a:cxn>
            </a:cxnLst>
            <a:rect l="l" t="t" r="r" b="b"/>
            <a:pathLst>
              <a:path w="3065319" h="3065319">
                <a:moveTo>
                  <a:pt x="0" y="3065319"/>
                </a:moveTo>
                <a:lnTo>
                  <a:pt x="3065319" y="0"/>
                </a:lnTo>
                <a:lnTo>
                  <a:pt x="3065319" y="306531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直角三角形 11"/>
          <p:cNvSpPr/>
          <p:nvPr/>
        </p:nvSpPr>
        <p:spPr>
          <a:xfrm rot="8100000">
            <a:off x="6560653" y="5789505"/>
            <a:ext cx="2135726" cy="2135726"/>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699135" y="2564765"/>
            <a:ext cx="8312785" cy="1198880"/>
          </a:xfrm>
          <a:prstGeom prst="rect">
            <a:avLst/>
          </a:prstGeom>
          <a:noFill/>
        </p:spPr>
        <p:txBody>
          <a:bodyPr wrap="square" rtlCol="0">
            <a:spAutoFit/>
          </a:bodyPr>
          <a:lstStyle/>
          <a:p>
            <a:pPr>
              <a:lnSpc>
                <a:spcPct val="150000"/>
              </a:lnSpc>
            </a:pPr>
            <a:r>
              <a:rPr lang="en-US" altLang="zh-CN" sz="3200" b="1" dirty="0">
                <a:solidFill>
                  <a:schemeClr val="accent1">
                    <a:lumMod val="50000"/>
                  </a:schemeClr>
                </a:solidFill>
                <a:latin typeface="Times New Roman" panose="02020603050405020304" charset="0"/>
                <a:ea typeface="+mj-ea"/>
                <a:cs typeface="Times New Roman" panose="02020603050405020304" charset="0"/>
                <a:sym typeface="+mn-ea"/>
              </a:rPr>
              <a:t>              Random Access of PRACH </a:t>
            </a:r>
            <a:r>
              <a:rPr lang="en-US" altLang="zh-CN" sz="4800" b="1" dirty="0">
                <a:solidFill>
                  <a:schemeClr val="accent1">
                    <a:lumMod val="50000"/>
                  </a:schemeClr>
                </a:solidFill>
                <a:latin typeface="Times New Roman" panose="02020603050405020304" charset="0"/>
                <a:ea typeface="+mj-ea"/>
                <a:cs typeface="Times New Roman" panose="02020603050405020304" charset="0"/>
                <a:sym typeface="+mn-ea"/>
              </a:rPr>
              <a:t> </a:t>
            </a:r>
            <a:endParaRPr lang="en-US" altLang="zh-CN" sz="4800" b="1" dirty="0">
              <a:solidFill>
                <a:schemeClr val="accent1">
                  <a:lumMod val="50000"/>
                </a:schemeClr>
              </a:solidFill>
              <a:latin typeface="Times New Roman" panose="02020603050405020304" charset="0"/>
              <a:ea typeface="+mj-ea"/>
              <a:cs typeface="Times New Roman" panose="02020603050405020304" charset="0"/>
              <a:sym typeface="+mn-ea"/>
            </a:endParaRPr>
          </a:p>
        </p:txBody>
      </p:sp>
      <p:sp>
        <p:nvSpPr>
          <p:cNvPr id="2" name="文本框 1"/>
          <p:cNvSpPr txBox="1"/>
          <p:nvPr/>
        </p:nvSpPr>
        <p:spPr>
          <a:xfrm>
            <a:off x="1258218" y="4081725"/>
            <a:ext cx="4677898" cy="737235"/>
          </a:xfrm>
          <a:prstGeom prst="rect">
            <a:avLst/>
          </a:prstGeom>
          <a:noFill/>
        </p:spPr>
        <p:txBody>
          <a:bodyPr wrap="square" rtlCol="0">
            <a:spAutoFit/>
          </a:bodyPr>
          <a:lstStyle/>
          <a:p>
            <a:pPr>
              <a:lnSpc>
                <a:spcPct val="150000"/>
              </a:lnSpc>
            </a:pPr>
            <a:r>
              <a:rPr lang="en-US" altLang="zh-CN" sz="2800" b="1" dirty="0">
                <a:solidFill>
                  <a:schemeClr val="accent1">
                    <a:lumMod val="50000"/>
                  </a:schemeClr>
                </a:solidFill>
                <a:latin typeface="Times New Roman" panose="02020603050405020304" charset="0"/>
                <a:ea typeface="+mj-ea"/>
                <a:cs typeface="Times New Roman" panose="02020603050405020304" charset="0"/>
              </a:rPr>
              <a:t>Presenter</a:t>
            </a:r>
            <a:r>
              <a:rPr lang="en-US" sz="2400" b="1" dirty="0">
                <a:solidFill>
                  <a:schemeClr val="accent1">
                    <a:lumMod val="50000"/>
                  </a:schemeClr>
                </a:solidFill>
                <a:latin typeface="+mj-ea"/>
                <a:ea typeface="+mj-ea"/>
              </a:rPr>
              <a:t> </a:t>
            </a:r>
            <a:r>
              <a:rPr lang="en-US" b="1" dirty="0">
                <a:solidFill>
                  <a:schemeClr val="accent1">
                    <a:lumMod val="50000"/>
                  </a:schemeClr>
                </a:solidFill>
                <a:latin typeface="+mj-ea"/>
                <a:ea typeface="+mj-ea"/>
              </a:rPr>
              <a:t> </a:t>
            </a:r>
            <a:r>
              <a:rPr lang="en-US" altLang="zh-CN" sz="2800" b="1" dirty="0">
                <a:solidFill>
                  <a:schemeClr val="accent1">
                    <a:lumMod val="50000"/>
                  </a:schemeClr>
                </a:solidFill>
                <a:latin typeface="Times New Roman" panose="02020603050405020304" charset="0"/>
                <a:ea typeface="+mj-ea"/>
                <a:cs typeface="Times New Roman" panose="02020603050405020304" charset="0"/>
              </a:rPr>
              <a:t>11911303 吉辰卿</a:t>
            </a:r>
            <a:endParaRPr lang="en-US" altLang="zh-CN" sz="2800" b="1" dirty="0">
              <a:solidFill>
                <a:schemeClr val="accent1">
                  <a:lumMod val="50000"/>
                </a:schemeClr>
              </a:solidFill>
              <a:latin typeface="Times New Roman" panose="02020603050405020304" charset="0"/>
              <a:ea typeface="+mj-ea"/>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par>
                          <p:cTn id="28" fill="hold">
                            <p:stCondLst>
                              <p:cond delay="1500"/>
                            </p:stCondLst>
                            <p:childTnLst>
                              <p:par>
                                <p:cTn id="29" presetID="3" presetClass="entr" presetSubtype="1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horizontal)">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7" grpId="0" bldLvl="0" animBg="1"/>
      <p:bldP spid="9" grpId="0" bldLvl="0" animBg="1"/>
      <p:bldP spid="10" grpId="0" bldLvl="0" animBg="1"/>
      <p:bldP spid="11" grpId="0" bldLvl="0" animBg="1"/>
      <p:bldP spid="12" grpId="0" bldLvl="0" animBg="1"/>
      <p:bldP spid="17"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10</a:t>
            </a:r>
            <a:endParaRPr lang="en-US" altLang="zh-CN" sz="2400" b="1"/>
          </a:p>
        </p:txBody>
      </p:sp>
      <p:sp>
        <p:nvSpPr>
          <p:cNvPr id="5" name="文本框 4"/>
          <p:cNvSpPr txBox="1"/>
          <p:nvPr/>
        </p:nvSpPr>
        <p:spPr>
          <a:xfrm>
            <a:off x="668020" y="1549400"/>
            <a:ext cx="10346055" cy="368300"/>
          </a:xfrm>
          <a:prstGeom prst="rect">
            <a:avLst/>
          </a:prstGeom>
          <a:noFill/>
        </p:spPr>
        <p:txBody>
          <a:bodyPr wrap="square" rtlCol="0">
            <a:spAutoFit/>
          </a:bodyPr>
          <a:p>
            <a:endParaRPr lang="zh-CN" altLang="en-US"/>
          </a:p>
        </p:txBody>
      </p:sp>
      <p:sp>
        <p:nvSpPr>
          <p:cNvPr id="9" name="文本框 8"/>
          <p:cNvSpPr txBox="1"/>
          <p:nvPr/>
        </p:nvSpPr>
        <p:spPr>
          <a:xfrm>
            <a:off x="1398270" y="921385"/>
            <a:ext cx="9395460" cy="706755"/>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在熟悉不同种类的导频的基本组成后，我们就可以看看这些导频在系统网格中的组成和</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相应的生成方法了，如下</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所示：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1"/>
          <a:stretch>
            <a:fillRect/>
          </a:stretch>
        </p:blipFill>
        <p:spPr>
          <a:xfrm>
            <a:off x="2366010" y="1709420"/>
            <a:ext cx="7874000" cy="4151630"/>
          </a:xfrm>
          <a:prstGeom prst="rect">
            <a:avLst/>
          </a:prstGeom>
        </p:spPr>
      </p:pic>
      <p:sp>
        <p:nvSpPr>
          <p:cNvPr id="6" name="文本框 5"/>
          <p:cNvSpPr txBox="1"/>
          <p:nvPr/>
        </p:nvSpPr>
        <p:spPr>
          <a:xfrm>
            <a:off x="4952365" y="6297295"/>
            <a:ext cx="3359785" cy="39878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PRACH导频的生成方法</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11</a:t>
            </a:r>
            <a:endParaRPr lang="en-US" altLang="zh-CN" sz="2400" b="1"/>
          </a:p>
        </p:txBody>
      </p:sp>
      <p:sp>
        <p:nvSpPr>
          <p:cNvPr id="5" name="文本框 4"/>
          <p:cNvSpPr txBox="1"/>
          <p:nvPr/>
        </p:nvSpPr>
        <p:spPr>
          <a:xfrm>
            <a:off x="668020" y="1549400"/>
            <a:ext cx="10346055" cy="368300"/>
          </a:xfrm>
          <a:prstGeom prst="rect">
            <a:avLst/>
          </a:prstGeom>
          <a:noFill/>
        </p:spPr>
        <p:txBody>
          <a:bodyPr wrap="square" rtlCol="0">
            <a:spAutoFit/>
          </a:bodyPr>
          <a:p>
            <a:endParaRPr lang="zh-CN" altLang="en-US"/>
          </a:p>
        </p:txBody>
      </p:sp>
      <p:sp>
        <p:nvSpPr>
          <p:cNvPr id="9" name="文本框 8"/>
          <p:cNvSpPr txBox="1"/>
          <p:nvPr/>
        </p:nvSpPr>
        <p:spPr>
          <a:xfrm>
            <a:off x="1398270" y="875030"/>
            <a:ext cx="9395460" cy="5323205"/>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我们可以从上一页</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ppt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的图中和我们查阅的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MATLAB</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帮助文档</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来归纳出导频产生的</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步骤：</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1.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产生</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Zadoff-Chu</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序列</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2.</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对产生的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Zadoff-Chu</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序列进行傅里叶变换，获得在频域上的导频序列</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子载波</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3.</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考虑到在频域上导频的结构</a:t>
            </a:r>
            <a:r>
              <a:rPr lang="en-US" altLang="zh-CN" sz="2000" b="1" dirty="0">
                <a:solidFill>
                  <a:srgbClr val="FF0000"/>
                </a:solidFill>
                <a:latin typeface="微软雅黑" panose="020B0503020204020204" pitchFamily="34" charset="-122"/>
                <a:ea typeface="微软雅黑" panose="020B0503020204020204" pitchFamily="34" charset="-122"/>
                <a:sym typeface="+mn-ea"/>
              </a:rPr>
              <a:t>(</a:t>
            </a:r>
            <a:r>
              <a:rPr lang="zh-CN" altLang="en-US" sz="2000" b="1" dirty="0">
                <a:solidFill>
                  <a:srgbClr val="FF0000"/>
                </a:solidFill>
                <a:latin typeface="微软雅黑" panose="020B0503020204020204" pitchFamily="34" charset="-122"/>
                <a:ea typeface="微软雅黑" panose="020B0503020204020204" pitchFamily="34" charset="-122"/>
                <a:sym typeface="+mn-ea"/>
              </a:rPr>
              <a:t>见上上页</a:t>
            </a:r>
            <a:r>
              <a:rPr lang="en-US" altLang="zh-CN" sz="2000" b="1" dirty="0">
                <a:solidFill>
                  <a:srgbClr val="FF0000"/>
                </a:solidFill>
                <a:latin typeface="微软雅黑" panose="020B0503020204020204" pitchFamily="34" charset="-122"/>
                <a:ea typeface="微软雅黑" panose="020B0503020204020204" pitchFamily="34" charset="-122"/>
                <a:sym typeface="+mn-ea"/>
              </a:rPr>
              <a:t>ppt)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，我们还在产生的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839</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个子载波两侧分别插入了</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12</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和</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13</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个子载波</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不放置任何东西，都是</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使其频域上所占据的长度恰好为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6RB(</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此时频域上总共包含</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864</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个子载波</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4.</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对这</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864</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的子载波进行反傅里叶变换</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(IFFT),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使其在时域上映射为持续时长为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800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的导频序列波形</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(Preamble sequence)</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5.</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将步骤</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4</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产生的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Preamble sequence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的末尾若干位取出移到最前端形成循环前缀，并在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Preamble sequence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末尾插入一定数量的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作为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Guard Time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来补全整个</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导频持续时长为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sub_frame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持续时长的</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整数倍</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12</a:t>
            </a:r>
            <a:endParaRPr lang="en-US" altLang="zh-CN" sz="2400" b="1"/>
          </a:p>
        </p:txBody>
      </p:sp>
      <p:sp>
        <p:nvSpPr>
          <p:cNvPr id="5" name="文本框 4"/>
          <p:cNvSpPr txBox="1"/>
          <p:nvPr/>
        </p:nvSpPr>
        <p:spPr>
          <a:xfrm>
            <a:off x="668020" y="1549400"/>
            <a:ext cx="10346055" cy="368300"/>
          </a:xfrm>
          <a:prstGeom prst="rect">
            <a:avLst/>
          </a:prstGeom>
          <a:noFill/>
        </p:spPr>
        <p:txBody>
          <a:bodyPr wrap="square" rtlCol="0">
            <a:spAutoFit/>
          </a:bodyPr>
          <a:p>
            <a:endParaRPr lang="zh-CN" altLang="en-US"/>
          </a:p>
        </p:txBody>
      </p:sp>
      <p:sp>
        <p:nvSpPr>
          <p:cNvPr id="9" name="文本框 8"/>
          <p:cNvSpPr txBox="1"/>
          <p:nvPr/>
        </p:nvSpPr>
        <p:spPr>
          <a:xfrm>
            <a:off x="1398270" y="610235"/>
            <a:ext cx="9395460" cy="706755"/>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结合上一页</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ppt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中导频序列的生成步骤，我们可以编写</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MATLAB</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程序来生成不同类型的导频，如下所示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（我们仅展示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的导频的生成</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过程）</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1"/>
          <a:stretch>
            <a:fillRect/>
          </a:stretch>
        </p:blipFill>
        <p:spPr>
          <a:xfrm>
            <a:off x="3290570" y="1407160"/>
            <a:ext cx="5448300" cy="1595120"/>
          </a:xfrm>
          <a:prstGeom prst="rect">
            <a:avLst/>
          </a:prstGeom>
        </p:spPr>
      </p:pic>
      <p:sp>
        <p:nvSpPr>
          <p:cNvPr id="7" name="文本框 6"/>
          <p:cNvSpPr txBox="1"/>
          <p:nvPr/>
        </p:nvSpPr>
        <p:spPr>
          <a:xfrm>
            <a:off x="4217035" y="2934970"/>
            <a:ext cx="6407785" cy="39878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1.</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产生Zadoff-Chu序列</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765935" y="3407410"/>
            <a:ext cx="10029190" cy="1322070"/>
          </a:xfrm>
          <a:prstGeom prst="rect">
            <a:avLst/>
          </a:prstGeom>
          <a:noFill/>
        </p:spPr>
        <p:txBody>
          <a:bodyPr wrap="square" rtlCol="0" anchor="t">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对于上图</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的这个函数</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MATLAB</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帮助文档是这么</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写的：</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SEQ = L</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te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Z</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adoffchuseq</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(R, N) generates the Rth root Zadoff-Chu sequence</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of length N as per LTE specifications. The output SEQ is an N-length</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column vector of complex symbols.</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765935" y="4803140"/>
            <a:ext cx="9166225" cy="706755"/>
          </a:xfrm>
          <a:prstGeom prst="rect">
            <a:avLst/>
          </a:prstGeom>
          <a:noFill/>
        </p:spPr>
        <p:txBody>
          <a:bodyPr wrap="square" rtlCol="0">
            <a:spAutoFit/>
          </a:bodyPr>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结合PRACH中导频的性质以及MATLAB</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帮助文档</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中的内容(</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如下图</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)，我们可以确定R为129，N为839</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12" name="图片 11" descr="20220529204432"/>
          <p:cNvPicPr>
            <a:picLocks noChangeAspect="1"/>
          </p:cNvPicPr>
          <p:nvPr/>
        </p:nvPicPr>
        <p:blipFill>
          <a:blip r:embed="rId2"/>
          <a:stretch>
            <a:fillRect/>
          </a:stretch>
        </p:blipFill>
        <p:spPr>
          <a:xfrm>
            <a:off x="2774315" y="5610225"/>
            <a:ext cx="7148830" cy="569595"/>
          </a:xfrm>
          <a:prstGeom prst="rect">
            <a:avLst/>
          </a:prstGeom>
        </p:spPr>
      </p:pic>
      <p:sp>
        <p:nvSpPr>
          <p:cNvPr id="13" name="文本框 12"/>
          <p:cNvSpPr txBox="1"/>
          <p:nvPr/>
        </p:nvSpPr>
        <p:spPr>
          <a:xfrm>
            <a:off x="1694815" y="6280150"/>
            <a:ext cx="9872345" cy="39878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MATLAB 内置PRACH函数中对</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Za</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doff-Chu</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序列的</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root sequence (root index)</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值的</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规定</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60960" y="6397625"/>
            <a:ext cx="636905" cy="460375"/>
          </a:xfrm>
          <a:prstGeom prst="rect">
            <a:avLst/>
          </a:prstGeom>
          <a:noFill/>
        </p:spPr>
        <p:txBody>
          <a:bodyPr wrap="square" rtlCol="0">
            <a:spAutoFit/>
          </a:bodyPr>
          <a:p>
            <a:r>
              <a:rPr lang="en-US" altLang="zh-CN" sz="2400" b="1"/>
              <a:t>13</a:t>
            </a:r>
            <a:endParaRPr lang="en-US" altLang="zh-CN" sz="2400" b="1"/>
          </a:p>
        </p:txBody>
      </p:sp>
      <p:sp>
        <p:nvSpPr>
          <p:cNvPr id="5" name="文本框 4"/>
          <p:cNvSpPr txBox="1"/>
          <p:nvPr/>
        </p:nvSpPr>
        <p:spPr>
          <a:xfrm>
            <a:off x="668020" y="1549400"/>
            <a:ext cx="10346055" cy="368300"/>
          </a:xfrm>
          <a:prstGeom prst="rect">
            <a:avLst/>
          </a:prstGeom>
          <a:noFill/>
        </p:spPr>
        <p:txBody>
          <a:bodyPr wrap="square" rtlCol="0">
            <a:spAutoFit/>
          </a:bodyPr>
          <a:p>
            <a:endParaRPr lang="zh-CN" altLang="en-US"/>
          </a:p>
        </p:txBody>
      </p:sp>
      <p:sp>
        <p:nvSpPr>
          <p:cNvPr id="9" name="文本框 8"/>
          <p:cNvSpPr txBox="1"/>
          <p:nvPr/>
        </p:nvSpPr>
        <p:spPr>
          <a:xfrm>
            <a:off x="1398270" y="1110615"/>
            <a:ext cx="9395460" cy="706755"/>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结合上一页</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ppt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中导频序列的生成步骤，我们可以编写</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MATLAB</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程序来生成不同类型的导频，如下所示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（我们仅展示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的导频的生成</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过程）</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12" name="图片 11"/>
          <p:cNvPicPr>
            <a:picLocks noChangeAspect="1"/>
          </p:cNvPicPr>
          <p:nvPr/>
        </p:nvPicPr>
        <p:blipFill>
          <a:blip r:embed="rId1"/>
          <a:stretch>
            <a:fillRect/>
          </a:stretch>
        </p:blipFill>
        <p:spPr>
          <a:xfrm>
            <a:off x="2064385" y="2318385"/>
            <a:ext cx="8602345" cy="1922780"/>
          </a:xfrm>
          <a:prstGeom prst="rect">
            <a:avLst/>
          </a:prstGeom>
        </p:spPr>
      </p:pic>
      <p:sp>
        <p:nvSpPr>
          <p:cNvPr id="13" name="文本框 12"/>
          <p:cNvSpPr txBox="1"/>
          <p:nvPr/>
        </p:nvSpPr>
        <p:spPr>
          <a:xfrm>
            <a:off x="1938020" y="4916805"/>
            <a:ext cx="8855075" cy="922020"/>
          </a:xfrm>
          <a:prstGeom prst="rect">
            <a:avLst/>
          </a:prstGeom>
          <a:noFill/>
        </p:spPr>
        <p:txBody>
          <a:bodyPr wrap="square" rtlCol="0">
            <a:spAutoFit/>
          </a:bodyPr>
          <a:p>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2&amp;3.</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对产生的</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Zadoff-Chu</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序列进行傅里叶变换，获得在频域上的导频序列</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子载波</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，同时在产生的</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839</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个子载波两侧分别插入了</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12</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和</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13</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个子载波</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14</a:t>
            </a:r>
            <a:endParaRPr lang="en-US" altLang="zh-CN" sz="2400" b="1"/>
          </a:p>
        </p:txBody>
      </p:sp>
      <p:sp>
        <p:nvSpPr>
          <p:cNvPr id="5" name="文本框 4"/>
          <p:cNvSpPr txBox="1"/>
          <p:nvPr/>
        </p:nvSpPr>
        <p:spPr>
          <a:xfrm>
            <a:off x="668020" y="1549400"/>
            <a:ext cx="10346055" cy="368300"/>
          </a:xfrm>
          <a:prstGeom prst="rect">
            <a:avLst/>
          </a:prstGeom>
          <a:noFill/>
        </p:spPr>
        <p:txBody>
          <a:bodyPr wrap="square" rtlCol="0">
            <a:spAutoFit/>
          </a:bodyPr>
          <a:p>
            <a:endParaRPr lang="zh-CN" altLang="en-US"/>
          </a:p>
        </p:txBody>
      </p:sp>
      <p:sp>
        <p:nvSpPr>
          <p:cNvPr id="9" name="文本框 8"/>
          <p:cNvSpPr txBox="1"/>
          <p:nvPr/>
        </p:nvSpPr>
        <p:spPr>
          <a:xfrm>
            <a:off x="1398270" y="875030"/>
            <a:ext cx="9395460" cy="706755"/>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结合上一页</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ppt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中导频序列的生成步骤，我们可以编写</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MATLAB</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程序来生成不同类型的导频，如下所示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（我们仅展示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的导频的生成</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过程）</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1"/>
          <a:stretch>
            <a:fillRect/>
          </a:stretch>
        </p:blipFill>
        <p:spPr>
          <a:xfrm>
            <a:off x="2223135" y="1741170"/>
            <a:ext cx="8508365" cy="921385"/>
          </a:xfrm>
          <a:prstGeom prst="rect">
            <a:avLst/>
          </a:prstGeom>
        </p:spPr>
      </p:pic>
      <p:sp>
        <p:nvSpPr>
          <p:cNvPr id="7" name="文本框 6"/>
          <p:cNvSpPr txBox="1"/>
          <p:nvPr/>
        </p:nvSpPr>
        <p:spPr>
          <a:xfrm>
            <a:off x="1841500" y="2821940"/>
            <a:ext cx="9271000" cy="368300"/>
          </a:xfrm>
          <a:prstGeom prst="rect">
            <a:avLst/>
          </a:prstGeom>
          <a:noFill/>
        </p:spPr>
        <p:txBody>
          <a:bodyPr wrap="none" rtlCol="0" anchor="t">
            <a:spAutoFit/>
          </a:bodyPr>
          <a:p>
            <a:pPr algn="just"/>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4.</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对</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864</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的子载波进行反傅里叶变换</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(IFFT),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在时域上映射为持续时长为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800</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的导频序列波形</a:t>
            </a:r>
            <a:endParaRPr lang="zh-CN" altLang="en-US"/>
          </a:p>
        </p:txBody>
      </p:sp>
      <p:pic>
        <p:nvPicPr>
          <p:cNvPr id="8" name="图片 7"/>
          <p:cNvPicPr>
            <a:picLocks noChangeAspect="1"/>
          </p:cNvPicPr>
          <p:nvPr/>
        </p:nvPicPr>
        <p:blipFill>
          <a:blip r:embed="rId2"/>
          <a:stretch>
            <a:fillRect/>
          </a:stretch>
        </p:blipFill>
        <p:spPr>
          <a:xfrm>
            <a:off x="2223135" y="3442335"/>
            <a:ext cx="8051165" cy="1842135"/>
          </a:xfrm>
          <a:prstGeom prst="rect">
            <a:avLst/>
          </a:prstGeom>
        </p:spPr>
      </p:pic>
      <p:sp>
        <p:nvSpPr>
          <p:cNvPr id="11" name="文本框 10"/>
          <p:cNvSpPr txBox="1"/>
          <p:nvPr/>
        </p:nvSpPr>
        <p:spPr>
          <a:xfrm>
            <a:off x="3365500" y="5645785"/>
            <a:ext cx="11362690" cy="368300"/>
          </a:xfrm>
          <a:prstGeom prst="rect">
            <a:avLst/>
          </a:prstGeom>
          <a:noFill/>
        </p:spPr>
        <p:txBody>
          <a:bodyPr wrap="square" rtlCol="0" anchor="t">
            <a:spAutoFit/>
          </a:bodyPr>
          <a:p>
            <a:pPr algn="just"/>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5.</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添加循环前缀与</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Guard Time</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并绘制导频的波形</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图</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15</a:t>
            </a:r>
            <a:endParaRPr lang="en-US" altLang="zh-CN" sz="2400" b="1"/>
          </a:p>
        </p:txBody>
      </p:sp>
      <p:sp>
        <p:nvSpPr>
          <p:cNvPr id="5" name="文本框 4"/>
          <p:cNvSpPr txBox="1"/>
          <p:nvPr/>
        </p:nvSpPr>
        <p:spPr>
          <a:xfrm>
            <a:off x="668020" y="1549400"/>
            <a:ext cx="10346055" cy="368300"/>
          </a:xfrm>
          <a:prstGeom prst="rect">
            <a:avLst/>
          </a:prstGeom>
          <a:noFill/>
        </p:spPr>
        <p:txBody>
          <a:bodyPr wrap="square" rtlCol="0">
            <a:spAutoFit/>
          </a:bodyPr>
          <a:p>
            <a:endParaRPr lang="zh-CN" altLang="en-US"/>
          </a:p>
        </p:txBody>
      </p:sp>
      <p:sp>
        <p:nvSpPr>
          <p:cNvPr id="9" name="文本框 8"/>
          <p:cNvSpPr txBox="1"/>
          <p:nvPr/>
        </p:nvSpPr>
        <p:spPr>
          <a:xfrm>
            <a:off x="1398270" y="875030"/>
            <a:ext cx="9395460" cy="1630045"/>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上面的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ppt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详细地介绍了产生</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的导频的过程，产生其他</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的导频的过程和上面描述的过程相似，值得注意的是</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2</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和</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3</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时，中间会有两个持续时间相同的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Preamble sequence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，这两个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Preamble sequence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是完全一样的。因此，我们只需复制一遍</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Preamble sequence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就能达到目的，如下</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所示：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12" name="图片 11"/>
          <p:cNvPicPr>
            <a:picLocks noChangeAspect="1"/>
          </p:cNvPicPr>
          <p:nvPr/>
        </p:nvPicPr>
        <p:blipFill>
          <a:blip r:embed="rId1"/>
          <a:stretch>
            <a:fillRect/>
          </a:stretch>
        </p:blipFill>
        <p:spPr>
          <a:xfrm>
            <a:off x="1649095" y="2769870"/>
            <a:ext cx="8893810" cy="2859405"/>
          </a:xfrm>
          <a:prstGeom prst="rect">
            <a:avLst/>
          </a:prstGeom>
        </p:spPr>
      </p:pic>
      <p:sp>
        <p:nvSpPr>
          <p:cNvPr id="13" name="文本框 12"/>
          <p:cNvSpPr txBox="1"/>
          <p:nvPr/>
        </p:nvSpPr>
        <p:spPr>
          <a:xfrm>
            <a:off x="1891030" y="5629275"/>
            <a:ext cx="11362690" cy="368300"/>
          </a:xfrm>
          <a:prstGeom prst="rect">
            <a:avLst/>
          </a:prstGeom>
          <a:noFill/>
        </p:spPr>
        <p:txBody>
          <a:bodyPr wrap="square" rtlCol="0" anchor="t">
            <a:spAutoFit/>
          </a:bodyPr>
          <a:p>
            <a:pPr algn="just"/>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产生</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2</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和</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3</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的导频时将中间的</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sequence</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复制了两</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遍</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60960" y="6397625"/>
            <a:ext cx="636905" cy="460375"/>
          </a:xfrm>
          <a:prstGeom prst="rect">
            <a:avLst/>
          </a:prstGeom>
          <a:noFill/>
        </p:spPr>
        <p:txBody>
          <a:bodyPr wrap="square" rtlCol="0">
            <a:spAutoFit/>
          </a:bodyPr>
          <a:p>
            <a:r>
              <a:rPr lang="en-US" altLang="zh-CN" sz="2400" b="1"/>
              <a:t>16</a:t>
            </a:r>
            <a:endParaRPr lang="en-US" altLang="zh-CN" sz="2400" b="1"/>
          </a:p>
        </p:txBody>
      </p:sp>
      <p:sp>
        <p:nvSpPr>
          <p:cNvPr id="5" name="文本框 4"/>
          <p:cNvSpPr txBox="1"/>
          <p:nvPr/>
        </p:nvSpPr>
        <p:spPr>
          <a:xfrm>
            <a:off x="668020" y="1549400"/>
            <a:ext cx="10346055" cy="368300"/>
          </a:xfrm>
          <a:prstGeom prst="rect">
            <a:avLst/>
          </a:prstGeom>
          <a:noFill/>
        </p:spPr>
        <p:txBody>
          <a:bodyPr wrap="square" rtlCol="0">
            <a:spAutoFit/>
          </a:bodyPr>
          <a:p>
            <a:endParaRPr lang="zh-CN" altLang="en-US"/>
          </a:p>
        </p:txBody>
      </p:sp>
      <p:sp>
        <p:nvSpPr>
          <p:cNvPr id="9" name="文本框 8"/>
          <p:cNvSpPr txBox="1"/>
          <p:nvPr/>
        </p:nvSpPr>
        <p:spPr>
          <a:xfrm>
            <a:off x="1398270" y="875030"/>
            <a:ext cx="9395460" cy="1014730"/>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接下来，我们可以看看我们是如何说明使用互相关检测来区分不同种类的导频序列的可行性。首先，</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BaseStation</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需要产生一系列不同种类的的本地导频序列，产生方法可以使用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MATLAB toolbox</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中的函数来进行生成，如下</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所示：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1"/>
          <a:stretch>
            <a:fillRect/>
          </a:stretch>
        </p:blipFill>
        <p:spPr>
          <a:xfrm>
            <a:off x="492125" y="1998980"/>
            <a:ext cx="11596370" cy="2088515"/>
          </a:xfrm>
          <a:prstGeom prst="rect">
            <a:avLst/>
          </a:prstGeom>
        </p:spPr>
      </p:pic>
      <p:sp>
        <p:nvSpPr>
          <p:cNvPr id="7" name="文本框 6"/>
          <p:cNvSpPr txBox="1"/>
          <p:nvPr/>
        </p:nvSpPr>
        <p:spPr>
          <a:xfrm>
            <a:off x="2386330" y="4196715"/>
            <a:ext cx="11362690" cy="368300"/>
          </a:xfrm>
          <a:prstGeom prst="rect">
            <a:avLst/>
          </a:prstGeom>
          <a:noFill/>
        </p:spPr>
        <p:txBody>
          <a:bodyPr wrap="square" rtlCol="0" anchor="t">
            <a:spAutoFit/>
          </a:bodyPr>
          <a:p>
            <a:pPr algn="just"/>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产生不同种类导频之前的配置（分别对应了</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0-</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3</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2"/>
          <a:stretch>
            <a:fillRect/>
          </a:stretch>
        </p:blipFill>
        <p:spPr>
          <a:xfrm>
            <a:off x="1398905" y="4674235"/>
            <a:ext cx="5803900" cy="1991360"/>
          </a:xfrm>
          <a:prstGeom prst="rect">
            <a:avLst/>
          </a:prstGeom>
        </p:spPr>
      </p:pic>
      <p:sp>
        <p:nvSpPr>
          <p:cNvPr id="11" name="文本框 10"/>
          <p:cNvSpPr txBox="1"/>
          <p:nvPr/>
        </p:nvSpPr>
        <p:spPr>
          <a:xfrm>
            <a:off x="7402195" y="5208905"/>
            <a:ext cx="4467225" cy="922020"/>
          </a:xfrm>
          <a:prstGeom prst="rect">
            <a:avLst/>
          </a:prstGeom>
          <a:noFill/>
        </p:spPr>
        <p:txBody>
          <a:bodyPr wrap="square" rtlCol="0" anchor="t">
            <a:spAutoFit/>
          </a:bodyPr>
          <a:p>
            <a:pPr algn="just"/>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利用上面的</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不同配置产生不同种类的导频</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这里只展示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0</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的导频序列</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a:t>
            </a:r>
            <a:endPar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17</a:t>
            </a:r>
            <a:endParaRPr lang="en-US" altLang="zh-CN" sz="2400" b="1"/>
          </a:p>
        </p:txBody>
      </p:sp>
      <p:sp>
        <p:nvSpPr>
          <p:cNvPr id="5" name="文本框 4"/>
          <p:cNvSpPr txBox="1"/>
          <p:nvPr/>
        </p:nvSpPr>
        <p:spPr>
          <a:xfrm>
            <a:off x="668020" y="1549400"/>
            <a:ext cx="10346055" cy="368300"/>
          </a:xfrm>
          <a:prstGeom prst="rect">
            <a:avLst/>
          </a:prstGeom>
          <a:noFill/>
        </p:spPr>
        <p:txBody>
          <a:bodyPr wrap="square" rtlCol="0">
            <a:spAutoFit/>
          </a:bodyPr>
          <a:p>
            <a:endParaRPr lang="zh-CN" altLang="en-US"/>
          </a:p>
        </p:txBody>
      </p:sp>
      <p:sp>
        <p:nvSpPr>
          <p:cNvPr id="9" name="文本框 8"/>
          <p:cNvSpPr txBox="1"/>
          <p:nvPr/>
        </p:nvSpPr>
        <p:spPr>
          <a:xfrm>
            <a:off x="1294130" y="713105"/>
            <a:ext cx="9395460" cy="1630045"/>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然而，我们需要注意到使用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Toolbox</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时产生导频序列时，内置函数的采样率为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1920000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，因此对应</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的导频序列总持续长度对应为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1.92ms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，中间</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Preamble sequence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对应的持续时长变为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1.536ms(0.8*1.92)</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。因此，我们在自己生成导频序列时，要对生成导频序列的每一部分的长度都要乘以</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1.92</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才能正确地和利用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Toolbox</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生成的本地导频序列做互相关</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运算。</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12" name="图片 11"/>
          <p:cNvPicPr>
            <a:picLocks noChangeAspect="1"/>
          </p:cNvPicPr>
          <p:nvPr/>
        </p:nvPicPr>
        <p:blipFill>
          <a:blip r:embed="rId1"/>
          <a:stretch>
            <a:fillRect/>
          </a:stretch>
        </p:blipFill>
        <p:spPr>
          <a:xfrm>
            <a:off x="1751330" y="2568575"/>
            <a:ext cx="4877435" cy="3743325"/>
          </a:xfrm>
          <a:prstGeom prst="rect">
            <a:avLst/>
          </a:prstGeom>
        </p:spPr>
      </p:pic>
      <p:sp>
        <p:nvSpPr>
          <p:cNvPr id="13" name="文本框 12"/>
          <p:cNvSpPr txBox="1"/>
          <p:nvPr/>
        </p:nvSpPr>
        <p:spPr>
          <a:xfrm>
            <a:off x="7310120" y="4331970"/>
            <a:ext cx="4467225" cy="645160"/>
          </a:xfrm>
          <a:prstGeom prst="rect">
            <a:avLst/>
          </a:prstGeom>
          <a:noFill/>
        </p:spPr>
        <p:txBody>
          <a:bodyPr wrap="square" rtlCol="0" anchor="t">
            <a:spAutoFit/>
          </a:bodyPr>
          <a:p>
            <a:pPr algn="just"/>
            <a:r>
              <a:rPr lang="en-US" b="1" dirty="0">
                <a:solidFill>
                  <a:schemeClr val="accent1">
                    <a:lumMod val="50000"/>
                  </a:schemeClr>
                </a:solidFill>
                <a:latin typeface="微软雅黑" panose="020B0503020204020204" pitchFamily="34" charset="-122"/>
                <a:ea typeface="微软雅黑" panose="020B0503020204020204" pitchFamily="34" charset="-122"/>
                <a:sym typeface="+mn-ea"/>
              </a:rPr>
              <a:t>MATLAB Toolbox</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中生成</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PRACH</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导频</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的内置函数的相关参数</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配置</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5" name="文本框 4"/>
          <p:cNvSpPr txBox="1"/>
          <p:nvPr/>
        </p:nvSpPr>
        <p:spPr>
          <a:xfrm>
            <a:off x="668020" y="1549400"/>
            <a:ext cx="10346055" cy="368300"/>
          </a:xfrm>
          <a:prstGeom prst="rect">
            <a:avLst/>
          </a:prstGeom>
          <a:noFill/>
        </p:spPr>
        <p:txBody>
          <a:bodyPr wrap="square" rtlCol="0">
            <a:spAutoFit/>
          </a:bodyPr>
          <a:p>
            <a:endParaRPr lang="zh-CN" altLang="en-US"/>
          </a:p>
        </p:txBody>
      </p:sp>
      <p:sp>
        <p:nvSpPr>
          <p:cNvPr id="9" name="文本框 8"/>
          <p:cNvSpPr txBox="1"/>
          <p:nvPr/>
        </p:nvSpPr>
        <p:spPr>
          <a:xfrm>
            <a:off x="1294130" y="713105"/>
            <a:ext cx="9395460" cy="1630045"/>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结合上一页</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ppt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，我们可以分别使用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MATLAB Toolbox</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生成本地导频序列，并自己生成一系列相应的导频序列。通过对两者进行互相关运算可以得出我们产生的导频和本地产生的导频序列的种类</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）是否相同。下面我展示生成</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的本地导频序列和我们自己生成的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的导频</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序列。</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2100580" y="6191885"/>
            <a:ext cx="9086215" cy="368300"/>
          </a:xfrm>
          <a:prstGeom prst="rect">
            <a:avLst/>
          </a:prstGeom>
          <a:noFill/>
        </p:spPr>
        <p:txBody>
          <a:bodyPr wrap="square" rtlCol="0" anchor="t">
            <a:spAutoFit/>
          </a:bodyPr>
          <a:p>
            <a:pPr algn="just"/>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利用</a:t>
            </a:r>
            <a:r>
              <a:rPr lang="en-US" b="1" dirty="0">
                <a:solidFill>
                  <a:schemeClr val="accent1">
                    <a:lumMod val="50000"/>
                  </a:schemeClr>
                </a:solidFill>
                <a:latin typeface="微软雅黑" panose="020B0503020204020204" pitchFamily="34" charset="-122"/>
                <a:ea typeface="微软雅黑" panose="020B0503020204020204" pitchFamily="34" charset="-122"/>
                <a:sym typeface="+mn-ea"/>
              </a:rPr>
              <a:t>MATLAB Toolbox</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生成本地导频和自己生成导频</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均为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0</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1"/>
          <a:stretch>
            <a:fillRect/>
          </a:stretch>
        </p:blipFill>
        <p:spPr>
          <a:xfrm>
            <a:off x="2368550" y="2456815"/>
            <a:ext cx="7628255" cy="36214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19</a:t>
            </a:r>
            <a:endParaRPr lang="en-US" altLang="zh-CN" sz="2400" b="1"/>
          </a:p>
        </p:txBody>
      </p:sp>
      <p:sp>
        <p:nvSpPr>
          <p:cNvPr id="5" name="文本框 4"/>
          <p:cNvSpPr txBox="1"/>
          <p:nvPr/>
        </p:nvSpPr>
        <p:spPr>
          <a:xfrm>
            <a:off x="668020" y="1549400"/>
            <a:ext cx="10346055" cy="368300"/>
          </a:xfrm>
          <a:prstGeom prst="rect">
            <a:avLst/>
          </a:prstGeom>
          <a:noFill/>
        </p:spPr>
        <p:txBody>
          <a:bodyPr wrap="square" rtlCol="0">
            <a:spAutoFit/>
          </a:bodyPr>
          <a:p>
            <a:endParaRPr lang="zh-CN" altLang="en-US"/>
          </a:p>
        </p:txBody>
      </p:sp>
      <p:sp>
        <p:nvSpPr>
          <p:cNvPr id="9" name="文本框 8"/>
          <p:cNvSpPr txBox="1"/>
          <p:nvPr/>
        </p:nvSpPr>
        <p:spPr>
          <a:xfrm>
            <a:off x="1294130" y="1115060"/>
            <a:ext cx="9395460" cy="1014730"/>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待</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4</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种类型的导频均生成完成后，我们可以两两进行互相关运算来检查我们自己生成的导频和本地导频的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是否相同</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。互相关运算的代码如下</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所示：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774825" y="4386580"/>
            <a:ext cx="9086215" cy="368300"/>
          </a:xfrm>
          <a:prstGeom prst="rect">
            <a:avLst/>
          </a:prstGeom>
          <a:noFill/>
        </p:spPr>
        <p:txBody>
          <a:bodyPr wrap="square" rtlCol="0" anchor="t">
            <a:spAutoFit/>
          </a:bodyPr>
          <a:p>
            <a:pPr algn="just"/>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利用互相关运算检测</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我们自己生成的导频和本地导频的</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是否相同</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1"/>
          <a:stretch>
            <a:fillRect/>
          </a:stretch>
        </p:blipFill>
        <p:spPr>
          <a:xfrm>
            <a:off x="1603375" y="2698115"/>
            <a:ext cx="9124950" cy="1282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直角三角形 2"/>
          <p:cNvSpPr/>
          <p:nvPr/>
        </p:nvSpPr>
        <p:spPr>
          <a:xfrm rot="8100000" flipH="1">
            <a:off x="11096472" y="453809"/>
            <a:ext cx="2191182" cy="2191182"/>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8100000" flipH="1">
            <a:off x="11096472" y="4213009"/>
            <a:ext cx="2191182" cy="2191182"/>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5" name="组合 4"/>
          <p:cNvGrpSpPr/>
          <p:nvPr/>
        </p:nvGrpSpPr>
        <p:grpSpPr>
          <a:xfrm flipH="1">
            <a:off x="6273863" y="469900"/>
            <a:ext cx="5918200" cy="5918200"/>
            <a:chOff x="0" y="469900"/>
            <a:chExt cx="5918200" cy="5918200"/>
          </a:xfrm>
        </p:grpSpPr>
        <p:sp>
          <p:nvSpPr>
            <p:cNvPr id="25" name="菱形 24"/>
            <p:cNvSpPr/>
            <p:nvPr/>
          </p:nvSpPr>
          <p:spPr>
            <a:xfrm>
              <a:off x="0" y="469900"/>
              <a:ext cx="5918200" cy="5918200"/>
            </a:xfrm>
            <a:prstGeom prst="diamond">
              <a:avLst/>
            </a:prstGeom>
            <a:blipFill dpi="0" rotWithShape="1">
              <a:blip r:embed="rId1"/>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菱形 25"/>
            <p:cNvSpPr/>
            <p:nvPr/>
          </p:nvSpPr>
          <p:spPr>
            <a:xfrm>
              <a:off x="0" y="469900"/>
              <a:ext cx="5918200" cy="5918200"/>
            </a:xfrm>
            <a:prstGeom prst="diamond">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p:cNvGrpSpPr/>
          <p:nvPr/>
        </p:nvGrpSpPr>
        <p:grpSpPr>
          <a:xfrm flipH="1">
            <a:off x="7395908" y="2513366"/>
            <a:ext cx="3674745" cy="1568450"/>
            <a:chOff x="4258309" y="250520"/>
            <a:chExt cx="3674745" cy="1568450"/>
          </a:xfrm>
        </p:grpSpPr>
        <p:sp>
          <p:nvSpPr>
            <p:cNvPr id="23" name="文本框 22"/>
            <p:cNvSpPr txBox="1"/>
            <p:nvPr/>
          </p:nvSpPr>
          <p:spPr>
            <a:xfrm>
              <a:off x="4571999" y="250520"/>
              <a:ext cx="3048000" cy="1568450"/>
            </a:xfrm>
            <a:prstGeom prst="rect">
              <a:avLst/>
            </a:prstGeom>
            <a:noFill/>
          </p:spPr>
          <p:txBody>
            <a:bodyPr wrap="square" rtlCol="0">
              <a:spAutoFit/>
            </a:bodyPr>
            <a:lstStyle/>
            <a:p>
              <a:pPr algn="ctr"/>
              <a:endParaRPr lang="zh-CN" altLang="en-US" sz="9600" dirty="0">
                <a:solidFill>
                  <a:schemeClr val="bg1"/>
                </a:solidFill>
                <a:latin typeface="+mj-ea"/>
                <a:ea typeface="+mj-ea"/>
              </a:endParaRPr>
            </a:p>
          </p:txBody>
        </p:sp>
        <p:sp>
          <p:nvSpPr>
            <p:cNvPr id="24" name="文本框 23"/>
            <p:cNvSpPr txBox="1"/>
            <p:nvPr/>
          </p:nvSpPr>
          <p:spPr>
            <a:xfrm>
              <a:off x="4258309" y="658825"/>
              <a:ext cx="3674745" cy="1014730"/>
            </a:xfrm>
            <a:prstGeom prst="rect">
              <a:avLst/>
            </a:prstGeom>
            <a:noFill/>
          </p:spPr>
          <p:txBody>
            <a:bodyPr wrap="square" rtlCol="0">
              <a:spAutoFit/>
            </a:bodyPr>
            <a:lstStyle/>
            <a:p>
              <a:pPr algn="ctr"/>
              <a:r>
                <a:rPr lang="en-US" altLang="zh-CN" sz="6000" i="1" dirty="0">
                  <a:solidFill>
                    <a:schemeClr val="bg1"/>
                  </a:solidFill>
                  <a:latin typeface="+mj-ea"/>
                  <a:ea typeface="+mj-ea"/>
                </a:rPr>
                <a:t>CONTENTS</a:t>
              </a:r>
              <a:endParaRPr lang="en-US" altLang="zh-CN" sz="6000" i="1" dirty="0">
                <a:solidFill>
                  <a:schemeClr val="bg1"/>
                </a:solidFill>
                <a:latin typeface="+mj-ea"/>
                <a:ea typeface="+mj-ea"/>
              </a:endParaRPr>
            </a:p>
          </p:txBody>
        </p:sp>
      </p:grpSp>
      <p:grpSp>
        <p:nvGrpSpPr>
          <p:cNvPr id="7" name="组合 6"/>
          <p:cNvGrpSpPr/>
          <p:nvPr/>
        </p:nvGrpSpPr>
        <p:grpSpPr>
          <a:xfrm flipH="1">
            <a:off x="855344" y="585470"/>
            <a:ext cx="5241291" cy="768350"/>
            <a:chOff x="1417835" y="2599370"/>
            <a:chExt cx="3241702" cy="768520"/>
          </a:xfrm>
        </p:grpSpPr>
        <p:sp>
          <p:nvSpPr>
            <p:cNvPr id="20" name="文本框 19"/>
            <p:cNvSpPr txBox="1"/>
            <p:nvPr/>
          </p:nvSpPr>
          <p:spPr>
            <a:xfrm>
              <a:off x="1417835" y="2599370"/>
              <a:ext cx="893850" cy="768520"/>
            </a:xfrm>
            <a:prstGeom prst="rect">
              <a:avLst/>
            </a:prstGeom>
            <a:noFill/>
          </p:spPr>
          <p:txBody>
            <a:bodyPr wrap="square" rtlCol="0">
              <a:spAutoFit/>
            </a:bodyPr>
            <a:lstStyle/>
            <a:p>
              <a:pPr algn="r"/>
              <a:r>
                <a:rPr lang="en-US" altLang="zh-CN" sz="4400" i="1" dirty="0">
                  <a:solidFill>
                    <a:schemeClr val="accent1">
                      <a:lumMod val="50000"/>
                    </a:schemeClr>
                  </a:solidFill>
                  <a:latin typeface="思源黑体 CN Heavy" panose="020B0A00000000000000" pitchFamily="34" charset="-122"/>
                  <a:ea typeface="思源黑体 CN Heavy" panose="020B0A00000000000000" pitchFamily="34" charset="-122"/>
                </a:rPr>
                <a:t>01</a:t>
              </a:r>
              <a:endParaRPr lang="zh-CN" altLang="en-US" sz="4400" i="1" dirty="0">
                <a:solidFill>
                  <a:schemeClr val="accent1">
                    <a:lumMod val="50000"/>
                  </a:schemeClr>
                </a:solidFill>
                <a:latin typeface="思源黑体 CN Heavy" panose="020B0A00000000000000" pitchFamily="34" charset="-122"/>
                <a:ea typeface="思源黑体 CN Heavy" panose="020B0A00000000000000" pitchFamily="34" charset="-122"/>
              </a:endParaRPr>
            </a:p>
          </p:txBody>
        </p:sp>
        <p:sp>
          <p:nvSpPr>
            <p:cNvPr id="21" name="文本框 20"/>
            <p:cNvSpPr txBox="1"/>
            <p:nvPr/>
          </p:nvSpPr>
          <p:spPr>
            <a:xfrm>
              <a:off x="1852602" y="2754980"/>
              <a:ext cx="2806935" cy="460477"/>
            </a:xfrm>
            <a:prstGeom prst="rect">
              <a:avLst/>
            </a:prstGeom>
            <a:noFill/>
          </p:spPr>
          <p:txBody>
            <a:bodyPr wrap="square" rtlCol="0">
              <a:spAutoFit/>
            </a:bodyPr>
            <a:lstStyle/>
            <a:p>
              <a:pPr algn="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Task Overall</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flipH="1">
            <a:off x="-117" y="1815009"/>
            <a:ext cx="6026150" cy="769441"/>
            <a:chOff x="1447045" y="2676840"/>
            <a:chExt cx="6026150" cy="769441"/>
          </a:xfrm>
        </p:grpSpPr>
        <p:sp>
          <p:nvSpPr>
            <p:cNvPr id="17" name="文本框 16"/>
            <p:cNvSpPr txBox="1"/>
            <p:nvPr/>
          </p:nvSpPr>
          <p:spPr>
            <a:xfrm>
              <a:off x="1447045" y="2676840"/>
              <a:ext cx="893850" cy="769441"/>
            </a:xfrm>
            <a:prstGeom prst="rect">
              <a:avLst/>
            </a:prstGeom>
            <a:noFill/>
          </p:spPr>
          <p:txBody>
            <a:bodyPr wrap="square" rtlCol="0">
              <a:spAutoFit/>
            </a:bodyPr>
            <a:lstStyle/>
            <a:p>
              <a:pPr algn="r"/>
              <a:r>
                <a:rPr lang="en-US" altLang="zh-CN" sz="4400" i="1" dirty="0">
                  <a:solidFill>
                    <a:schemeClr val="accent1">
                      <a:lumMod val="50000"/>
                    </a:schemeClr>
                  </a:solidFill>
                  <a:latin typeface="思源黑体 CN Heavy" panose="020B0A00000000000000" pitchFamily="34" charset="-122"/>
                  <a:ea typeface="思源黑体 CN Heavy" panose="020B0A00000000000000" pitchFamily="34" charset="-122"/>
                </a:rPr>
                <a:t>02</a:t>
              </a:r>
              <a:endParaRPr lang="zh-CN" altLang="en-US" sz="4400" i="1" dirty="0">
                <a:solidFill>
                  <a:schemeClr val="accent1">
                    <a:lumMod val="50000"/>
                  </a:schemeClr>
                </a:solidFill>
                <a:latin typeface="思源黑体 CN Heavy" panose="020B0A00000000000000" pitchFamily="34" charset="-122"/>
                <a:ea typeface="思源黑体 CN Heavy" panose="020B0A00000000000000" pitchFamily="34" charset="-122"/>
              </a:endParaRPr>
            </a:p>
          </p:txBody>
        </p:sp>
        <p:sp>
          <p:nvSpPr>
            <p:cNvPr id="18" name="文本框 17"/>
            <p:cNvSpPr txBox="1"/>
            <p:nvPr/>
          </p:nvSpPr>
          <p:spPr>
            <a:xfrm>
              <a:off x="2341125" y="2831145"/>
              <a:ext cx="5132070" cy="460375"/>
            </a:xfrm>
            <a:prstGeom prst="rect">
              <a:avLst/>
            </a:prstGeom>
            <a:noFill/>
          </p:spPr>
          <p:txBody>
            <a:bodyPr wrap="square" rtlCol="0">
              <a:spAutoFit/>
            </a:bodyPr>
            <a:lstStyle/>
            <a:p>
              <a:pPr algn="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Ideas</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Methods </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and Codes</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133350" y="6388100"/>
            <a:ext cx="636905" cy="460375"/>
          </a:xfrm>
          <a:prstGeom prst="rect">
            <a:avLst/>
          </a:prstGeom>
          <a:noFill/>
        </p:spPr>
        <p:txBody>
          <a:bodyPr wrap="square" rtlCol="0">
            <a:spAutoFit/>
          </a:bodyPr>
          <a:p>
            <a:r>
              <a:rPr lang="en-US" altLang="zh-CN" sz="2400" b="1"/>
              <a:t>2</a:t>
            </a:r>
            <a:endParaRPr lang="en-US" altLang="zh-CN" sz="2400" b="1"/>
          </a:p>
        </p:txBody>
      </p:sp>
      <p:grpSp>
        <p:nvGrpSpPr>
          <p:cNvPr id="22" name="组合 21"/>
          <p:cNvGrpSpPr/>
          <p:nvPr/>
        </p:nvGrpSpPr>
        <p:grpSpPr>
          <a:xfrm flipH="1">
            <a:off x="1015248" y="4346654"/>
            <a:ext cx="4821555" cy="768350"/>
            <a:chOff x="779025" y="2600640"/>
            <a:chExt cx="4821555" cy="768350"/>
          </a:xfrm>
        </p:grpSpPr>
        <p:sp>
          <p:nvSpPr>
            <p:cNvPr id="27" name="文本框 26"/>
            <p:cNvSpPr txBox="1"/>
            <p:nvPr/>
          </p:nvSpPr>
          <p:spPr>
            <a:xfrm>
              <a:off x="779025" y="2600640"/>
              <a:ext cx="1958340" cy="768350"/>
            </a:xfrm>
            <a:prstGeom prst="rect">
              <a:avLst/>
            </a:prstGeom>
            <a:noFill/>
          </p:spPr>
          <p:txBody>
            <a:bodyPr wrap="square" rtlCol="0">
              <a:spAutoFit/>
            </a:bodyPr>
            <a:p>
              <a:pPr algn="r"/>
              <a:r>
                <a:rPr lang="en-US" altLang="zh-CN" sz="4400" i="1" dirty="0">
                  <a:solidFill>
                    <a:schemeClr val="accent1">
                      <a:lumMod val="50000"/>
                    </a:schemeClr>
                  </a:solidFill>
                  <a:latin typeface="思源黑体 CN Heavy" panose="020B0A00000000000000" pitchFamily="34" charset="-122"/>
                  <a:ea typeface="思源黑体 CN Heavy" panose="020B0A00000000000000" pitchFamily="34" charset="-122"/>
                </a:rPr>
                <a:t>04</a:t>
              </a:r>
              <a:endParaRPr lang="zh-CN" altLang="en-US" sz="4400" i="1" dirty="0">
                <a:solidFill>
                  <a:schemeClr val="accent1">
                    <a:lumMod val="50000"/>
                  </a:schemeClr>
                </a:solidFill>
                <a:latin typeface="思源黑体 CN Heavy" panose="020B0A00000000000000" pitchFamily="34" charset="-122"/>
                <a:ea typeface="思源黑体 CN Heavy" panose="020B0A00000000000000" pitchFamily="34" charset="-122"/>
              </a:endParaRPr>
            </a:p>
          </p:txBody>
        </p:sp>
        <p:sp>
          <p:nvSpPr>
            <p:cNvPr id="28" name="文本框 27"/>
            <p:cNvSpPr txBox="1"/>
            <p:nvPr/>
          </p:nvSpPr>
          <p:spPr>
            <a:xfrm>
              <a:off x="1615320" y="2704780"/>
              <a:ext cx="3985260" cy="460375"/>
            </a:xfrm>
            <a:prstGeom prst="rect">
              <a:avLst/>
            </a:prstGeom>
            <a:noFill/>
          </p:spPr>
          <p:txBody>
            <a:bodyPr wrap="square" rtlCol="0">
              <a:spAutoFit/>
            </a:bodyPr>
            <a:p>
              <a:pPr algn="r"/>
              <a:r>
                <a:rPr lang="en-US" sz="2400" b="1" dirty="0">
                  <a:solidFill>
                    <a:schemeClr val="accent1">
                      <a:lumMod val="50000"/>
                    </a:schemeClr>
                  </a:solidFill>
                  <a:latin typeface="微软雅黑" panose="020B0503020204020204" pitchFamily="34" charset="-122"/>
                  <a:ea typeface="微软雅黑" panose="020B0503020204020204" pitchFamily="34" charset="-122"/>
                </a:rPr>
                <a:t>  E</a:t>
              </a:r>
              <a:r>
                <a:rPr lang="en-US" sz="2400" b="1" dirty="0">
                  <a:solidFill>
                    <a:schemeClr val="accent1">
                      <a:lumMod val="50000"/>
                    </a:schemeClr>
                  </a:solidFill>
                  <a:latin typeface="微软雅黑" panose="020B0503020204020204" pitchFamily="34" charset="-122"/>
                  <a:ea typeface="微软雅黑" panose="020B0503020204020204" pitchFamily="34" charset="-122"/>
                </a:rPr>
                <a:t>xperience &amp; </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S</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ummary</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grpSp>
      <p:grpSp>
        <p:nvGrpSpPr>
          <p:cNvPr id="29" name="组合 28"/>
          <p:cNvGrpSpPr/>
          <p:nvPr/>
        </p:nvGrpSpPr>
        <p:grpSpPr>
          <a:xfrm flipH="1">
            <a:off x="-864236" y="3044825"/>
            <a:ext cx="6762116" cy="768350"/>
            <a:chOff x="1287867" y="2749865"/>
            <a:chExt cx="5443601" cy="768350"/>
          </a:xfrm>
        </p:grpSpPr>
        <p:sp>
          <p:nvSpPr>
            <p:cNvPr id="30" name="文本框 29"/>
            <p:cNvSpPr txBox="1"/>
            <p:nvPr/>
          </p:nvSpPr>
          <p:spPr>
            <a:xfrm>
              <a:off x="1287867" y="2749865"/>
              <a:ext cx="1493680" cy="768350"/>
            </a:xfrm>
            <a:prstGeom prst="rect">
              <a:avLst/>
            </a:prstGeom>
            <a:noFill/>
          </p:spPr>
          <p:txBody>
            <a:bodyPr wrap="square" rtlCol="0">
              <a:spAutoFit/>
            </a:bodyPr>
            <a:p>
              <a:pPr algn="r"/>
              <a:r>
                <a:rPr lang="en-US" altLang="zh-CN" sz="4400" i="1" dirty="0">
                  <a:solidFill>
                    <a:schemeClr val="accent1">
                      <a:lumMod val="50000"/>
                    </a:schemeClr>
                  </a:solidFill>
                  <a:latin typeface="思源黑体 CN Heavy" panose="020B0A00000000000000" pitchFamily="34" charset="-122"/>
                  <a:ea typeface="思源黑体 CN Heavy" panose="020B0A00000000000000" pitchFamily="34" charset="-122"/>
                </a:rPr>
                <a:t> 03</a:t>
              </a:r>
              <a:endParaRPr lang="zh-CN" altLang="en-US" sz="4400" i="1" dirty="0">
                <a:solidFill>
                  <a:schemeClr val="accent1">
                    <a:lumMod val="50000"/>
                  </a:schemeClr>
                </a:solidFill>
                <a:latin typeface="思源黑体 CN Heavy" panose="020B0A00000000000000" pitchFamily="34" charset="-122"/>
                <a:ea typeface="思源黑体 CN Heavy" panose="020B0A00000000000000" pitchFamily="34" charset="-122"/>
              </a:endParaRPr>
            </a:p>
          </p:txBody>
        </p:sp>
        <p:sp>
          <p:nvSpPr>
            <p:cNvPr id="31" name="文本框 30"/>
            <p:cNvSpPr txBox="1"/>
            <p:nvPr/>
          </p:nvSpPr>
          <p:spPr>
            <a:xfrm>
              <a:off x="1880330" y="2862895"/>
              <a:ext cx="4851138" cy="460375"/>
            </a:xfrm>
            <a:prstGeom prst="rect">
              <a:avLst/>
            </a:prstGeom>
            <a:noFill/>
          </p:spPr>
          <p:txBody>
            <a:bodyPr wrap="square" rtlCol="0">
              <a:spAutoFit/>
            </a:bodyPr>
            <a:p>
              <a:pPr algn="r"/>
              <a:r>
                <a:rPr lang="en-US" sz="2400" b="1" dirty="0">
                  <a:solidFill>
                    <a:schemeClr val="accent1">
                      <a:lumMod val="50000"/>
                    </a:schemeClr>
                  </a:solidFill>
                  <a:latin typeface="微软雅黑" panose="020B0503020204020204" pitchFamily="34" charset="-122"/>
                  <a:ea typeface="微软雅黑" panose="020B0503020204020204" pitchFamily="34" charset="-122"/>
                </a:rPr>
                <a:t> Results &amp; D</a:t>
              </a:r>
              <a:r>
                <a:rPr lang="en-US" sz="2400" b="1" dirty="0">
                  <a:solidFill>
                    <a:schemeClr val="accent1">
                      <a:lumMod val="50000"/>
                    </a:schemeClr>
                  </a:solidFill>
                  <a:latin typeface="微软雅黑" panose="020B0503020204020204" pitchFamily="34" charset="-122"/>
                  <a:ea typeface="微软雅黑" panose="020B0503020204020204" pitchFamily="34" charset="-122"/>
                </a:rPr>
                <a:t>iscussion</a:t>
              </a:r>
              <a:endParaRPr 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1">
            <a:extLst>
              <a:ext uri="{28A0092B-C50C-407E-A947-70E740481C1C}">
                <a14:useLocalDpi xmlns:a14="http://schemas.microsoft.com/office/drawing/2010/main" val="0"/>
              </a:ext>
            </a:extLst>
          </a:blip>
          <a:srcRect l="3704" r="3704"/>
          <a:stretch>
            <a:fillRect/>
          </a:stretch>
        </p:blipFill>
        <p:spPr>
          <a:xfrm>
            <a:off x="11694" y="0"/>
            <a:ext cx="12192000" cy="6858000"/>
          </a:xfrm>
          <a:prstGeom prst="rect">
            <a:avLst/>
          </a:prstGeom>
        </p:spPr>
      </p:pic>
      <p:sp>
        <p:nvSpPr>
          <p:cNvPr id="19" name="矩形 18"/>
          <p:cNvSpPr/>
          <p:nvPr/>
        </p:nvSpPr>
        <p:spPr>
          <a:xfrm>
            <a:off x="-11430" y="0"/>
            <a:ext cx="12215388"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44093" y="1870557"/>
            <a:ext cx="14254047" cy="2088187"/>
            <a:chOff x="-1044093" y="1209250"/>
            <a:chExt cx="14254047" cy="2088187"/>
          </a:xfrm>
          <a:solidFill>
            <a:schemeClr val="accent1">
              <a:lumMod val="50000"/>
            </a:schemeClr>
          </a:solidFill>
        </p:grpSpPr>
        <p:sp>
          <p:nvSpPr>
            <p:cNvPr id="3" name="直角三角形 2"/>
            <p:cNvSpPr/>
            <p:nvPr/>
          </p:nvSpPr>
          <p:spPr>
            <a:xfrm rot="13500000">
              <a:off x="-1044093" y="1209250"/>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2700000">
              <a:off x="11121768" y="1209251"/>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207283" y="1479550"/>
            <a:ext cx="11751295" cy="2870201"/>
            <a:chOff x="207283" y="818243"/>
            <a:chExt cx="11751295" cy="2870201"/>
          </a:xfrm>
          <a:solidFill>
            <a:srgbClr val="52728F"/>
          </a:solidFill>
        </p:grpSpPr>
        <p:sp>
          <p:nvSpPr>
            <p:cNvPr id="6" name="菱形 5"/>
            <p:cNvSpPr/>
            <p:nvPr/>
          </p:nvSpPr>
          <p:spPr>
            <a:xfrm>
              <a:off x="207283" y="818243"/>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菱形 6"/>
            <p:cNvSpPr/>
            <p:nvPr/>
          </p:nvSpPr>
          <p:spPr>
            <a:xfrm rot="10800000">
              <a:off x="9088378" y="818244"/>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8" name="组合 7"/>
          <p:cNvGrpSpPr/>
          <p:nvPr/>
        </p:nvGrpSpPr>
        <p:grpSpPr>
          <a:xfrm>
            <a:off x="1797958" y="1720850"/>
            <a:ext cx="8569945" cy="2387601"/>
            <a:chOff x="1797958" y="1059543"/>
            <a:chExt cx="8569945" cy="2387601"/>
          </a:xfrm>
          <a:solidFill>
            <a:srgbClr val="66829B"/>
          </a:solidFill>
        </p:grpSpPr>
        <p:sp>
          <p:nvSpPr>
            <p:cNvPr id="9" name="菱形 8"/>
            <p:cNvSpPr/>
            <p:nvPr/>
          </p:nvSpPr>
          <p:spPr>
            <a:xfrm>
              <a:off x="1797958" y="1059543"/>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菱形 9"/>
            <p:cNvSpPr/>
            <p:nvPr/>
          </p:nvSpPr>
          <p:spPr>
            <a:xfrm rot="10800000">
              <a:off x="7980303" y="1059544"/>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3366408" y="2095500"/>
            <a:ext cx="5433045" cy="1638301"/>
            <a:chOff x="3366408" y="1434193"/>
            <a:chExt cx="5433045" cy="1638301"/>
          </a:xfrm>
          <a:solidFill>
            <a:srgbClr val="7C93A8"/>
          </a:solidFill>
        </p:grpSpPr>
        <p:sp>
          <p:nvSpPr>
            <p:cNvPr id="12" name="菱形 11"/>
            <p:cNvSpPr/>
            <p:nvPr/>
          </p:nvSpPr>
          <p:spPr>
            <a:xfrm>
              <a:off x="3366408" y="1434193"/>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菱形 12"/>
            <p:cNvSpPr/>
            <p:nvPr/>
          </p:nvSpPr>
          <p:spPr>
            <a:xfrm rot="10800000">
              <a:off x="7161153" y="1434194"/>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5394960" y="2129820"/>
            <a:ext cx="1402080" cy="1568450"/>
          </a:xfrm>
          <a:prstGeom prst="rect">
            <a:avLst/>
          </a:prstGeom>
          <a:noFill/>
        </p:spPr>
        <p:txBody>
          <a:bodyPr wrap="none" rtlCol="0">
            <a:spAutoFit/>
          </a:bodyPr>
          <a:lstStyle/>
          <a:p>
            <a:pPr algn="ctr"/>
            <a:r>
              <a:rPr lang="en-US" altLang="zh-CN"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rPr>
              <a:t>03</a:t>
            </a:r>
            <a:endParaRPr lang="zh-CN" altLang="en-US"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endParaRPr>
          </a:p>
        </p:txBody>
      </p:sp>
      <p:sp>
        <p:nvSpPr>
          <p:cNvPr id="16" name="文本框 15"/>
          <p:cNvSpPr txBox="1"/>
          <p:nvPr/>
        </p:nvSpPr>
        <p:spPr>
          <a:xfrm>
            <a:off x="3077210" y="3987165"/>
            <a:ext cx="6708140" cy="1198880"/>
          </a:xfrm>
          <a:prstGeom prst="rect">
            <a:avLst/>
          </a:prstGeom>
          <a:noFill/>
        </p:spPr>
        <p:txBody>
          <a:bodyPr wrap="square" rtlCol="0">
            <a:spAutoFit/>
          </a:bodyPr>
          <a:lstStyle/>
          <a:p>
            <a:pPr algn="ctr"/>
            <a:r>
              <a:rPr lang="en-US" sz="36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altLang="zh-CN" sz="3600" b="1" dirty="0">
              <a:solidFill>
                <a:schemeClr val="accent1">
                  <a:lumMod val="50000"/>
                </a:schemeClr>
              </a:solidFill>
              <a:latin typeface="微软雅黑" panose="020B0503020204020204" pitchFamily="34" charset="-122"/>
              <a:ea typeface="微软雅黑" panose="020B0503020204020204" pitchFamily="34" charset="-122"/>
            </a:endParaRPr>
          </a:p>
          <a:p>
            <a:pPr algn="ctr"/>
            <a:endParaRPr lang="en-US" altLang="zh-CN" sz="3600" b="1" dirty="0">
              <a:solidFill>
                <a:schemeClr val="accent1">
                  <a:lumMod val="50000"/>
                </a:schemeClr>
              </a:solidFill>
              <a:latin typeface="+mj-ea"/>
              <a:ea typeface="+mj-ea"/>
            </a:endParaRPr>
          </a:p>
        </p:txBody>
      </p:sp>
      <p:sp>
        <p:nvSpPr>
          <p:cNvPr id="15" name="文本框 14"/>
          <p:cNvSpPr txBox="1"/>
          <p:nvPr/>
        </p:nvSpPr>
        <p:spPr>
          <a:xfrm>
            <a:off x="133350" y="6388100"/>
            <a:ext cx="636905" cy="460375"/>
          </a:xfrm>
          <a:prstGeom prst="rect">
            <a:avLst/>
          </a:prstGeom>
          <a:noFill/>
        </p:spPr>
        <p:txBody>
          <a:bodyPr wrap="square" rtlCol="0">
            <a:spAutoFit/>
          </a:bodyPr>
          <a:p>
            <a:r>
              <a:rPr lang="en-US" altLang="zh-CN" sz="2400" b="1"/>
              <a:t>20</a:t>
            </a:r>
            <a:endParaRPr lang="en-US" altLang="zh-CN" sz="2400"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21</a:t>
            </a:r>
            <a:endParaRPr lang="en-US" altLang="zh-CN" sz="2400" b="1"/>
          </a:p>
        </p:txBody>
      </p:sp>
      <p:sp>
        <p:nvSpPr>
          <p:cNvPr id="6" name="文本框 5"/>
          <p:cNvSpPr txBox="1"/>
          <p:nvPr/>
        </p:nvSpPr>
        <p:spPr>
          <a:xfrm>
            <a:off x="1102995" y="859155"/>
            <a:ext cx="10147935" cy="706755"/>
          </a:xfrm>
          <a:prstGeom prst="rect">
            <a:avLst/>
          </a:prstGeom>
          <a:noFill/>
        </p:spPr>
        <p:txBody>
          <a:bodyPr wrap="square" rtlCol="0">
            <a:spAutoFit/>
          </a:bodyPr>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我们先展示一下自己生成的符合课件上持续时长标准的导频序列(</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与</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MATLAB Toolbox中的采样率不同)，如下所示：</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16" name="图片 15" descr="01"/>
          <p:cNvPicPr>
            <a:picLocks noChangeAspect="1"/>
          </p:cNvPicPr>
          <p:nvPr/>
        </p:nvPicPr>
        <p:blipFill>
          <a:blip r:embed="rId1"/>
          <a:stretch>
            <a:fillRect/>
          </a:stretch>
        </p:blipFill>
        <p:spPr>
          <a:xfrm>
            <a:off x="770255" y="1894205"/>
            <a:ext cx="5732780" cy="3543300"/>
          </a:xfrm>
          <a:prstGeom prst="rect">
            <a:avLst/>
          </a:prstGeom>
        </p:spPr>
      </p:pic>
      <p:pic>
        <p:nvPicPr>
          <p:cNvPr id="17" name="图片 16" descr="02"/>
          <p:cNvPicPr>
            <a:picLocks noChangeAspect="1"/>
          </p:cNvPicPr>
          <p:nvPr/>
        </p:nvPicPr>
        <p:blipFill>
          <a:blip r:embed="rId2"/>
          <a:stretch>
            <a:fillRect/>
          </a:stretch>
        </p:blipFill>
        <p:spPr>
          <a:xfrm>
            <a:off x="6155055" y="1918335"/>
            <a:ext cx="5439410" cy="3495675"/>
          </a:xfrm>
          <a:prstGeom prst="rect">
            <a:avLst/>
          </a:prstGeom>
        </p:spPr>
      </p:pic>
      <p:sp>
        <p:nvSpPr>
          <p:cNvPr id="18" name="文本框 17"/>
          <p:cNvSpPr txBox="1"/>
          <p:nvPr/>
        </p:nvSpPr>
        <p:spPr>
          <a:xfrm>
            <a:off x="2204085" y="5651500"/>
            <a:ext cx="3187065" cy="368300"/>
          </a:xfrm>
          <a:prstGeom prst="rect">
            <a:avLst/>
          </a:prstGeom>
          <a:noFill/>
        </p:spPr>
        <p:txBody>
          <a:bodyPr wrap="none" rtlCol="0" anchor="t">
            <a:spAutoFit/>
          </a:bodyPr>
          <a:p>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0</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导频</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19" name="文本框 18"/>
          <p:cNvSpPr txBox="1"/>
          <p:nvPr/>
        </p:nvSpPr>
        <p:spPr>
          <a:xfrm>
            <a:off x="7422515" y="5651500"/>
            <a:ext cx="3187065" cy="368300"/>
          </a:xfrm>
          <a:prstGeom prst="rect">
            <a:avLst/>
          </a:prstGeom>
          <a:noFill/>
        </p:spPr>
        <p:txBody>
          <a:bodyPr wrap="none" rtlCol="0" anchor="t">
            <a:spAutoFit/>
          </a:bodyPr>
          <a:p>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1</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导频</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22</a:t>
            </a:r>
            <a:endParaRPr lang="en-US" altLang="zh-CN" sz="2400" b="1"/>
          </a:p>
        </p:txBody>
      </p:sp>
      <p:sp>
        <p:nvSpPr>
          <p:cNvPr id="18" name="文本框 17"/>
          <p:cNvSpPr txBox="1"/>
          <p:nvPr/>
        </p:nvSpPr>
        <p:spPr>
          <a:xfrm>
            <a:off x="1922780" y="5408295"/>
            <a:ext cx="3187065" cy="368300"/>
          </a:xfrm>
          <a:prstGeom prst="rect">
            <a:avLst/>
          </a:prstGeom>
          <a:noFill/>
        </p:spPr>
        <p:txBody>
          <a:bodyPr wrap="none" rtlCol="0" anchor="t">
            <a:spAutoFit/>
          </a:bodyPr>
          <a:p>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2</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导频</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19" name="文本框 18"/>
          <p:cNvSpPr txBox="1"/>
          <p:nvPr/>
        </p:nvSpPr>
        <p:spPr>
          <a:xfrm>
            <a:off x="7421245" y="5408295"/>
            <a:ext cx="3187065" cy="368300"/>
          </a:xfrm>
          <a:prstGeom prst="rect">
            <a:avLst/>
          </a:prstGeom>
          <a:noFill/>
        </p:spPr>
        <p:txBody>
          <a:bodyPr wrap="none" rtlCol="0" anchor="t">
            <a:spAutoFit/>
          </a:bodyPr>
          <a:p>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3</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导频</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5" name="图片 4" descr="03"/>
          <p:cNvPicPr>
            <a:picLocks noChangeAspect="1"/>
          </p:cNvPicPr>
          <p:nvPr/>
        </p:nvPicPr>
        <p:blipFill>
          <a:blip r:embed="rId1"/>
          <a:stretch>
            <a:fillRect/>
          </a:stretch>
        </p:blipFill>
        <p:spPr>
          <a:xfrm>
            <a:off x="887095" y="1565910"/>
            <a:ext cx="5108575" cy="3583940"/>
          </a:xfrm>
          <a:prstGeom prst="rect">
            <a:avLst/>
          </a:prstGeom>
        </p:spPr>
      </p:pic>
      <p:pic>
        <p:nvPicPr>
          <p:cNvPr id="7" name="图片 6" descr="04"/>
          <p:cNvPicPr>
            <a:picLocks noChangeAspect="1"/>
          </p:cNvPicPr>
          <p:nvPr/>
        </p:nvPicPr>
        <p:blipFill>
          <a:blip r:embed="rId2"/>
          <a:stretch>
            <a:fillRect/>
          </a:stretch>
        </p:blipFill>
        <p:spPr>
          <a:xfrm>
            <a:off x="6403975" y="1629410"/>
            <a:ext cx="4717415" cy="3254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43510" y="6397625"/>
            <a:ext cx="636905" cy="460375"/>
          </a:xfrm>
          <a:prstGeom prst="rect">
            <a:avLst/>
          </a:prstGeom>
          <a:noFill/>
        </p:spPr>
        <p:txBody>
          <a:bodyPr wrap="square" rtlCol="0">
            <a:spAutoFit/>
          </a:bodyPr>
          <a:p>
            <a:r>
              <a:rPr lang="en-US" altLang="zh-CN" sz="2400" b="1"/>
              <a:t>23</a:t>
            </a:r>
            <a:endParaRPr lang="en-US" altLang="zh-CN" sz="2400" b="1"/>
          </a:p>
        </p:txBody>
      </p:sp>
      <p:sp>
        <p:nvSpPr>
          <p:cNvPr id="6" name="文本框 5"/>
          <p:cNvSpPr txBox="1"/>
          <p:nvPr/>
        </p:nvSpPr>
        <p:spPr>
          <a:xfrm>
            <a:off x="1114425" y="717550"/>
            <a:ext cx="10147935" cy="1938020"/>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通过上面两页</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ppt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，我们可以看到我们自己产生的不同种类的导频序列的持续时长完全符合</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ppt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中的时长要求。那么接下来，我们就看看，如果我们自己产生导频序列和使用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MATLAB Toolbox</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中的内置函数产生导频序列是否是一致的，这也从根本上验证了我们自己产生导频序列的时候是否对生成的过程准确理解。结果如下：</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注意这里为了和</a:t>
            </a:r>
            <a:r>
              <a:rPr lang="zh-CN" altLang="en-US" sz="2000" b="1" dirty="0">
                <a:solidFill>
                  <a:srgbClr val="FF0000"/>
                </a:solidFill>
                <a:latin typeface="微软雅黑" panose="020B0503020204020204" pitchFamily="34" charset="-122"/>
                <a:ea typeface="微软雅黑" panose="020B0503020204020204" pitchFamily="34" charset="-122"/>
                <a:sym typeface="+mn-ea"/>
              </a:rPr>
              <a:t>使用</a:t>
            </a:r>
            <a:r>
              <a:rPr lang="en-US" altLang="zh-CN" sz="2000" b="1" dirty="0">
                <a:solidFill>
                  <a:srgbClr val="FF0000"/>
                </a:solidFill>
                <a:latin typeface="微软雅黑" panose="020B0503020204020204" pitchFamily="34" charset="-122"/>
                <a:ea typeface="微软雅黑" panose="020B0503020204020204" pitchFamily="34" charset="-122"/>
                <a:sym typeface="+mn-ea"/>
              </a:rPr>
              <a:t>MATLAB Toolbox</a:t>
            </a:r>
            <a:r>
              <a:rPr lang="zh-CN" altLang="en-US" sz="2000" b="1" dirty="0">
                <a:solidFill>
                  <a:srgbClr val="FF0000"/>
                </a:solidFill>
                <a:latin typeface="微软雅黑" panose="020B0503020204020204" pitchFamily="34" charset="-122"/>
                <a:ea typeface="微软雅黑" panose="020B0503020204020204" pitchFamily="34" charset="-122"/>
                <a:sym typeface="+mn-ea"/>
              </a:rPr>
              <a:t>中的内置函数产生导频序列时的配置保持一致，我们对自己产生的导频每一部分均乘以</a:t>
            </a:r>
            <a:r>
              <a:rPr lang="en-US" altLang="zh-CN" sz="2000" b="1" dirty="0">
                <a:solidFill>
                  <a:srgbClr val="FF0000"/>
                </a:solidFill>
                <a:latin typeface="微软雅黑" panose="020B0503020204020204" pitchFamily="34" charset="-122"/>
                <a:ea typeface="微软雅黑" panose="020B0503020204020204" pitchFamily="34" charset="-122"/>
                <a:sym typeface="+mn-ea"/>
              </a:rPr>
              <a:t>1.92</a:t>
            </a:r>
            <a:r>
              <a:rPr lang="en-US" altLang="zh-CN" sz="2000" b="1" dirty="0">
                <a:solidFill>
                  <a:srgbClr val="FF0000"/>
                </a:solidFill>
                <a:latin typeface="微软雅黑" panose="020B0503020204020204" pitchFamily="34" charset="-122"/>
                <a:ea typeface="微软雅黑" panose="020B0503020204020204" pitchFamily="34" charset="-122"/>
              </a:rPr>
              <a:t>)</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pic>
        <p:nvPicPr>
          <p:cNvPr id="8" name="图片 7" descr="001"/>
          <p:cNvPicPr>
            <a:picLocks noChangeAspect="1"/>
          </p:cNvPicPr>
          <p:nvPr/>
        </p:nvPicPr>
        <p:blipFill>
          <a:blip r:embed="rId1"/>
          <a:stretch>
            <a:fillRect/>
          </a:stretch>
        </p:blipFill>
        <p:spPr>
          <a:xfrm>
            <a:off x="1424940" y="2655570"/>
            <a:ext cx="4152900" cy="3114675"/>
          </a:xfrm>
          <a:prstGeom prst="rect">
            <a:avLst/>
          </a:prstGeom>
        </p:spPr>
      </p:pic>
      <p:pic>
        <p:nvPicPr>
          <p:cNvPr id="9" name="图片 8" descr="002"/>
          <p:cNvPicPr>
            <a:picLocks noChangeAspect="1"/>
          </p:cNvPicPr>
          <p:nvPr/>
        </p:nvPicPr>
        <p:blipFill>
          <a:blip r:embed="rId2"/>
          <a:stretch>
            <a:fillRect/>
          </a:stretch>
        </p:blipFill>
        <p:spPr>
          <a:xfrm>
            <a:off x="6873240" y="2708910"/>
            <a:ext cx="4000500" cy="3007995"/>
          </a:xfrm>
          <a:prstGeom prst="rect">
            <a:avLst/>
          </a:prstGeom>
        </p:spPr>
      </p:pic>
      <p:sp>
        <p:nvSpPr>
          <p:cNvPr id="11" name="文本框 10"/>
          <p:cNvSpPr txBox="1"/>
          <p:nvPr/>
        </p:nvSpPr>
        <p:spPr>
          <a:xfrm>
            <a:off x="1574800" y="5928360"/>
            <a:ext cx="4101465" cy="368300"/>
          </a:xfrm>
          <a:prstGeom prst="rect">
            <a:avLst/>
          </a:prstGeom>
          <a:noFill/>
        </p:spPr>
        <p:txBody>
          <a:bodyPr wrap="none" rtlCol="0" anchor="t">
            <a:spAutoFit/>
          </a:bodyPr>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自己生成</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0</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导频</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6873240" y="5928360"/>
            <a:ext cx="4916170" cy="645160"/>
          </a:xfrm>
          <a:prstGeom prst="rect">
            <a:avLst/>
          </a:prstGeom>
          <a:noFill/>
        </p:spPr>
        <p:txBody>
          <a:bodyPr wrap="square" rtlCol="0" anchor="t">
            <a:spAutoFit/>
          </a:bodyPr>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利用</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MATLAB Toolbox</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生成</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0</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导频</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24</a:t>
            </a:r>
            <a:endParaRPr lang="en-US" altLang="zh-CN" sz="2400" b="1"/>
          </a:p>
        </p:txBody>
      </p:sp>
      <p:sp>
        <p:nvSpPr>
          <p:cNvPr id="11" name="文本框 10"/>
          <p:cNvSpPr txBox="1"/>
          <p:nvPr/>
        </p:nvSpPr>
        <p:spPr>
          <a:xfrm>
            <a:off x="1844675" y="4852670"/>
            <a:ext cx="4101465" cy="368300"/>
          </a:xfrm>
          <a:prstGeom prst="rect">
            <a:avLst/>
          </a:prstGeom>
          <a:noFill/>
        </p:spPr>
        <p:txBody>
          <a:bodyPr wrap="none" rtlCol="0" anchor="t">
            <a:spAutoFit/>
          </a:bodyPr>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自己生成</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1</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导频</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6863080" y="4785360"/>
            <a:ext cx="4916170" cy="645160"/>
          </a:xfrm>
          <a:prstGeom prst="rect">
            <a:avLst/>
          </a:prstGeom>
          <a:noFill/>
        </p:spPr>
        <p:txBody>
          <a:bodyPr wrap="square" rtlCol="0" anchor="t">
            <a:spAutoFit/>
          </a:bodyPr>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利用</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MATLAB Toolbox</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生成</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1</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导频</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5" name="图片 4" descr="003"/>
          <p:cNvPicPr>
            <a:picLocks noChangeAspect="1"/>
          </p:cNvPicPr>
          <p:nvPr/>
        </p:nvPicPr>
        <p:blipFill>
          <a:blip r:embed="rId1"/>
          <a:stretch>
            <a:fillRect/>
          </a:stretch>
        </p:blipFill>
        <p:spPr>
          <a:xfrm>
            <a:off x="1574800" y="1811655"/>
            <a:ext cx="4641850" cy="2708910"/>
          </a:xfrm>
          <a:prstGeom prst="rect">
            <a:avLst/>
          </a:prstGeom>
        </p:spPr>
      </p:pic>
      <p:pic>
        <p:nvPicPr>
          <p:cNvPr id="7" name="图片 6" descr="004"/>
          <p:cNvPicPr>
            <a:picLocks noChangeAspect="1"/>
          </p:cNvPicPr>
          <p:nvPr/>
        </p:nvPicPr>
        <p:blipFill>
          <a:blip r:embed="rId2"/>
          <a:stretch>
            <a:fillRect/>
          </a:stretch>
        </p:blipFill>
        <p:spPr>
          <a:xfrm>
            <a:off x="6672580" y="1811655"/>
            <a:ext cx="4284345" cy="2658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25</a:t>
            </a:r>
            <a:endParaRPr lang="en-US" altLang="zh-CN" sz="2400" b="1"/>
          </a:p>
        </p:txBody>
      </p:sp>
      <p:sp>
        <p:nvSpPr>
          <p:cNvPr id="11" name="文本框 10"/>
          <p:cNvSpPr txBox="1"/>
          <p:nvPr/>
        </p:nvSpPr>
        <p:spPr>
          <a:xfrm>
            <a:off x="1809115" y="4883150"/>
            <a:ext cx="4101465" cy="368300"/>
          </a:xfrm>
          <a:prstGeom prst="rect">
            <a:avLst/>
          </a:prstGeom>
          <a:noFill/>
        </p:spPr>
        <p:txBody>
          <a:bodyPr wrap="none" rtlCol="0" anchor="t">
            <a:spAutoFit/>
          </a:bodyPr>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自己生成</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2</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导频</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6913880" y="4744720"/>
            <a:ext cx="4916170" cy="645160"/>
          </a:xfrm>
          <a:prstGeom prst="rect">
            <a:avLst/>
          </a:prstGeom>
          <a:noFill/>
        </p:spPr>
        <p:txBody>
          <a:bodyPr wrap="square" rtlCol="0" anchor="t">
            <a:spAutoFit/>
          </a:bodyPr>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利用</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MATLAB Toolbox</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生成</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2</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导频</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8" name="图片 7" descr="005"/>
          <p:cNvPicPr>
            <a:picLocks noChangeAspect="1"/>
          </p:cNvPicPr>
          <p:nvPr/>
        </p:nvPicPr>
        <p:blipFill>
          <a:blip r:embed="rId1"/>
          <a:stretch>
            <a:fillRect/>
          </a:stretch>
        </p:blipFill>
        <p:spPr>
          <a:xfrm>
            <a:off x="1809115" y="1791970"/>
            <a:ext cx="4098925" cy="2748280"/>
          </a:xfrm>
          <a:prstGeom prst="rect">
            <a:avLst/>
          </a:prstGeom>
        </p:spPr>
      </p:pic>
      <p:pic>
        <p:nvPicPr>
          <p:cNvPr id="9" name="图片 8" descr="006"/>
          <p:cNvPicPr>
            <a:picLocks noChangeAspect="1"/>
          </p:cNvPicPr>
          <p:nvPr/>
        </p:nvPicPr>
        <p:blipFill>
          <a:blip r:embed="rId2"/>
          <a:stretch>
            <a:fillRect/>
          </a:stretch>
        </p:blipFill>
        <p:spPr>
          <a:xfrm>
            <a:off x="7024370" y="1998980"/>
            <a:ext cx="3869055" cy="25412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26</a:t>
            </a:r>
            <a:endParaRPr lang="en-US" altLang="zh-CN" sz="2400" b="1"/>
          </a:p>
        </p:txBody>
      </p:sp>
      <p:sp>
        <p:nvSpPr>
          <p:cNvPr id="11" name="文本框 10"/>
          <p:cNvSpPr txBox="1"/>
          <p:nvPr/>
        </p:nvSpPr>
        <p:spPr>
          <a:xfrm>
            <a:off x="1702435" y="4356100"/>
            <a:ext cx="4101465" cy="368300"/>
          </a:xfrm>
          <a:prstGeom prst="rect">
            <a:avLst/>
          </a:prstGeom>
          <a:noFill/>
        </p:spPr>
        <p:txBody>
          <a:bodyPr wrap="none" rtlCol="0" anchor="t">
            <a:spAutoFit/>
          </a:bodyPr>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自己生成</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3</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导频</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6963410" y="4217670"/>
            <a:ext cx="4916170" cy="645160"/>
          </a:xfrm>
          <a:prstGeom prst="rect">
            <a:avLst/>
          </a:prstGeom>
          <a:noFill/>
        </p:spPr>
        <p:txBody>
          <a:bodyPr wrap="square" rtlCol="0" anchor="t">
            <a:spAutoFit/>
          </a:bodyPr>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利用</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MATLAB Toolbox</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生成</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3</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导频</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5" name="图片 4" descr="007"/>
          <p:cNvPicPr>
            <a:picLocks noChangeAspect="1"/>
          </p:cNvPicPr>
          <p:nvPr/>
        </p:nvPicPr>
        <p:blipFill>
          <a:blip r:embed="rId1"/>
          <a:stretch>
            <a:fillRect/>
          </a:stretch>
        </p:blipFill>
        <p:spPr>
          <a:xfrm>
            <a:off x="1731010" y="1426845"/>
            <a:ext cx="4044315" cy="2523490"/>
          </a:xfrm>
          <a:prstGeom prst="rect">
            <a:avLst/>
          </a:prstGeom>
        </p:spPr>
      </p:pic>
      <p:pic>
        <p:nvPicPr>
          <p:cNvPr id="7" name="图片 6" descr="008"/>
          <p:cNvPicPr>
            <a:picLocks noChangeAspect="1"/>
          </p:cNvPicPr>
          <p:nvPr/>
        </p:nvPicPr>
        <p:blipFill>
          <a:blip r:embed="rId2"/>
          <a:stretch>
            <a:fillRect/>
          </a:stretch>
        </p:blipFill>
        <p:spPr>
          <a:xfrm>
            <a:off x="6963410" y="1488440"/>
            <a:ext cx="3837940" cy="2522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27</a:t>
            </a:r>
            <a:endParaRPr lang="en-US" altLang="zh-CN" sz="2400" b="1"/>
          </a:p>
        </p:txBody>
      </p:sp>
      <p:sp>
        <p:nvSpPr>
          <p:cNvPr id="6" name="文本框 5"/>
          <p:cNvSpPr txBox="1"/>
          <p:nvPr/>
        </p:nvSpPr>
        <p:spPr>
          <a:xfrm>
            <a:off x="1114425" y="521335"/>
            <a:ext cx="10674985" cy="1322070"/>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通过上面几页</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ppt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的结果可以看出：</a:t>
            </a:r>
            <a:r>
              <a:rPr lang="zh-CN" altLang="en-US" sz="2000" b="1" dirty="0">
                <a:solidFill>
                  <a:srgbClr val="FF0000"/>
                </a:solidFill>
                <a:latin typeface="微软雅黑" panose="020B0503020204020204" pitchFamily="34" charset="-122"/>
                <a:ea typeface="微软雅黑" panose="020B0503020204020204" pitchFamily="34" charset="-122"/>
              </a:rPr>
              <a:t>我们自己生成的导频序列与使用</a:t>
            </a:r>
            <a:r>
              <a:rPr lang="en-US" altLang="zh-CN" sz="2000" b="1" dirty="0">
                <a:solidFill>
                  <a:srgbClr val="FF0000"/>
                </a:solidFill>
                <a:latin typeface="微软雅黑" panose="020B0503020204020204" pitchFamily="34" charset="-122"/>
                <a:ea typeface="微软雅黑" panose="020B0503020204020204" pitchFamily="34" charset="-122"/>
              </a:rPr>
              <a:t>MATLAB Toolbox</a:t>
            </a:r>
            <a:r>
              <a:rPr lang="zh-CN" altLang="en-US" sz="2000" b="1" dirty="0">
                <a:solidFill>
                  <a:srgbClr val="FF0000"/>
                </a:solidFill>
                <a:latin typeface="微软雅黑" panose="020B0503020204020204" pitchFamily="34" charset="-122"/>
                <a:ea typeface="微软雅黑" panose="020B0503020204020204" pitchFamily="34" charset="-122"/>
              </a:rPr>
              <a:t>的内置函数生成的导频序列在时域波形上是一致的</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。这进一步反映了我们自行生成导频序列的流程是准确</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的。接下来，我们通过相同类型导频序列间和不同类型导频序列见的互相关运算来更好地验证这种一致性。如下</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所示：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8" name="图片 7" descr="0001"/>
          <p:cNvPicPr>
            <a:picLocks noChangeAspect="1"/>
          </p:cNvPicPr>
          <p:nvPr/>
        </p:nvPicPr>
        <p:blipFill>
          <a:blip r:embed="rId1"/>
          <a:stretch>
            <a:fillRect/>
          </a:stretch>
        </p:blipFill>
        <p:spPr>
          <a:xfrm>
            <a:off x="1043305" y="1898650"/>
            <a:ext cx="5014595" cy="3761105"/>
          </a:xfrm>
          <a:prstGeom prst="rect">
            <a:avLst/>
          </a:prstGeom>
        </p:spPr>
      </p:pic>
      <p:pic>
        <p:nvPicPr>
          <p:cNvPr id="9" name="图片 8" descr="0002"/>
          <p:cNvPicPr>
            <a:picLocks noChangeAspect="1"/>
          </p:cNvPicPr>
          <p:nvPr/>
        </p:nvPicPr>
        <p:blipFill>
          <a:blip r:embed="rId2"/>
          <a:stretch>
            <a:fillRect/>
          </a:stretch>
        </p:blipFill>
        <p:spPr>
          <a:xfrm>
            <a:off x="6652260" y="1938020"/>
            <a:ext cx="5319395" cy="3798570"/>
          </a:xfrm>
          <a:prstGeom prst="rect">
            <a:avLst/>
          </a:prstGeom>
        </p:spPr>
      </p:pic>
      <p:sp>
        <p:nvSpPr>
          <p:cNvPr id="13" name="文本框 12"/>
          <p:cNvSpPr txBox="1"/>
          <p:nvPr/>
        </p:nvSpPr>
        <p:spPr>
          <a:xfrm>
            <a:off x="1915160" y="5715000"/>
            <a:ext cx="3592195" cy="922020"/>
          </a:xfrm>
          <a:prstGeom prst="rect">
            <a:avLst/>
          </a:prstGeom>
          <a:noFill/>
        </p:spPr>
        <p:txBody>
          <a:bodyPr wrap="square" rtlCol="0" anchor="t">
            <a:spAutoFit/>
          </a:bodyPr>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自己生成与使用</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Tool box</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生成</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0</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的导频之间</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互相关</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14" name="文本框 13"/>
          <p:cNvSpPr txBox="1"/>
          <p:nvPr/>
        </p:nvSpPr>
        <p:spPr>
          <a:xfrm>
            <a:off x="7633335" y="5831205"/>
            <a:ext cx="3592195" cy="922020"/>
          </a:xfrm>
          <a:prstGeom prst="rect">
            <a:avLst/>
          </a:prstGeom>
          <a:noFill/>
        </p:spPr>
        <p:txBody>
          <a:bodyPr wrap="square" rtlCol="0" anchor="t">
            <a:spAutoFit/>
          </a:bodyPr>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自己生成与使用</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Tool box</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生成</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1</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的导频之间</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互相关</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28</a:t>
            </a:r>
            <a:endParaRPr lang="en-US" altLang="zh-CN" sz="2400" b="1"/>
          </a:p>
        </p:txBody>
      </p:sp>
      <p:sp>
        <p:nvSpPr>
          <p:cNvPr id="13" name="文本框 12"/>
          <p:cNvSpPr txBox="1"/>
          <p:nvPr/>
        </p:nvSpPr>
        <p:spPr>
          <a:xfrm>
            <a:off x="1986280" y="5295900"/>
            <a:ext cx="3592195" cy="922020"/>
          </a:xfrm>
          <a:prstGeom prst="rect">
            <a:avLst/>
          </a:prstGeom>
          <a:noFill/>
        </p:spPr>
        <p:txBody>
          <a:bodyPr wrap="square" rtlCol="0" anchor="t">
            <a:spAutoFit/>
          </a:bodyPr>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自己生成与使用</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Tool box</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生成</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2</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的导频之间</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互相关</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14" name="文本框 13"/>
          <p:cNvSpPr txBox="1"/>
          <p:nvPr/>
        </p:nvSpPr>
        <p:spPr>
          <a:xfrm>
            <a:off x="7572375" y="5295900"/>
            <a:ext cx="3592195" cy="922020"/>
          </a:xfrm>
          <a:prstGeom prst="rect">
            <a:avLst/>
          </a:prstGeom>
          <a:noFill/>
        </p:spPr>
        <p:txBody>
          <a:bodyPr wrap="square" rtlCol="0" anchor="t">
            <a:spAutoFit/>
          </a:bodyPr>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自己生成与使用</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Tool box</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生成</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3</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的导频之间</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互相关</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5" name="图片 4" descr="0003"/>
          <p:cNvPicPr>
            <a:picLocks noChangeAspect="1"/>
          </p:cNvPicPr>
          <p:nvPr/>
        </p:nvPicPr>
        <p:blipFill>
          <a:blip r:embed="rId1"/>
          <a:stretch>
            <a:fillRect/>
          </a:stretch>
        </p:blipFill>
        <p:spPr>
          <a:xfrm>
            <a:off x="1239520" y="1359535"/>
            <a:ext cx="5085715" cy="3814445"/>
          </a:xfrm>
          <a:prstGeom prst="rect">
            <a:avLst/>
          </a:prstGeom>
        </p:spPr>
      </p:pic>
      <p:pic>
        <p:nvPicPr>
          <p:cNvPr id="7" name="图片 6" descr="0004"/>
          <p:cNvPicPr>
            <a:picLocks noChangeAspect="1"/>
          </p:cNvPicPr>
          <p:nvPr/>
        </p:nvPicPr>
        <p:blipFill>
          <a:blip r:embed="rId2"/>
          <a:stretch>
            <a:fillRect/>
          </a:stretch>
        </p:blipFill>
        <p:spPr>
          <a:xfrm>
            <a:off x="6694805" y="1359535"/>
            <a:ext cx="4932680" cy="3754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29</a:t>
            </a:r>
            <a:endParaRPr lang="en-US" altLang="zh-CN" sz="2400" b="1"/>
          </a:p>
        </p:txBody>
      </p:sp>
      <p:sp>
        <p:nvSpPr>
          <p:cNvPr id="6" name="文本框 5"/>
          <p:cNvSpPr txBox="1"/>
          <p:nvPr/>
        </p:nvSpPr>
        <p:spPr>
          <a:xfrm>
            <a:off x="1104265" y="610235"/>
            <a:ext cx="10674985" cy="1630045"/>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通过对相同类型自己生成的导频序列与使用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MATLAB Toolbox</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的内置函数生成的导频序列进行互相关的结果，</a:t>
            </a:r>
            <a:r>
              <a:rPr lang="zh-CN" altLang="en-US" sz="2000" b="1" dirty="0">
                <a:solidFill>
                  <a:srgbClr val="FF0000"/>
                </a:solidFill>
                <a:latin typeface="微软雅黑" panose="020B0503020204020204" pitchFamily="34" charset="-122"/>
                <a:ea typeface="微软雅黑" panose="020B0503020204020204" pitchFamily="34" charset="-122"/>
              </a:rPr>
              <a:t>我们能够看到：当导频序列相同时，互相关的结果是良好对称的，且图像的峰值错落有致、两个相邻峰值容易成对出现</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。那么接下来，我们就看看当不同类型导频序列进行互相关运算后的结果</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分别使用不同类型自己生成和使用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Tool box</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生成的导频序列做互相关</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，如下</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所示：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8" name="图片 7" descr="0005"/>
          <p:cNvPicPr>
            <a:picLocks noChangeAspect="1"/>
          </p:cNvPicPr>
          <p:nvPr/>
        </p:nvPicPr>
        <p:blipFill>
          <a:blip r:embed="rId1"/>
          <a:stretch>
            <a:fillRect/>
          </a:stretch>
        </p:blipFill>
        <p:spPr>
          <a:xfrm>
            <a:off x="1570990" y="2202815"/>
            <a:ext cx="4552315" cy="3414395"/>
          </a:xfrm>
          <a:prstGeom prst="rect">
            <a:avLst/>
          </a:prstGeom>
        </p:spPr>
      </p:pic>
      <p:pic>
        <p:nvPicPr>
          <p:cNvPr id="9" name="图片 8" descr="0006"/>
          <p:cNvPicPr>
            <a:picLocks noChangeAspect="1"/>
          </p:cNvPicPr>
          <p:nvPr/>
        </p:nvPicPr>
        <p:blipFill>
          <a:blip r:embed="rId2"/>
          <a:stretch>
            <a:fillRect/>
          </a:stretch>
        </p:blipFill>
        <p:spPr>
          <a:xfrm>
            <a:off x="6630035" y="2201545"/>
            <a:ext cx="4587240" cy="3441065"/>
          </a:xfrm>
          <a:prstGeom prst="rect">
            <a:avLst/>
          </a:prstGeom>
        </p:spPr>
      </p:pic>
      <p:sp>
        <p:nvSpPr>
          <p:cNvPr id="11" name="文本框 10"/>
          <p:cNvSpPr txBox="1"/>
          <p:nvPr/>
        </p:nvSpPr>
        <p:spPr>
          <a:xfrm>
            <a:off x="1741170" y="5703570"/>
            <a:ext cx="4382135" cy="922020"/>
          </a:xfrm>
          <a:prstGeom prst="rect">
            <a:avLst/>
          </a:prstGeom>
          <a:noFill/>
        </p:spPr>
        <p:txBody>
          <a:bodyPr wrap="square" rtlCol="0" anchor="t">
            <a:spAutoFit/>
          </a:bodyPr>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自己生成</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0</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与使用</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Tool box</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生成</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1</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的导频之间</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互相关</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15" name="文本框 14"/>
          <p:cNvSpPr txBox="1"/>
          <p:nvPr/>
        </p:nvSpPr>
        <p:spPr>
          <a:xfrm>
            <a:off x="7012940" y="5703570"/>
            <a:ext cx="4382135" cy="922020"/>
          </a:xfrm>
          <a:prstGeom prst="rect">
            <a:avLst/>
          </a:prstGeom>
          <a:noFill/>
        </p:spPr>
        <p:txBody>
          <a:bodyPr wrap="square" rtlCol="0" anchor="t">
            <a:spAutoFit/>
          </a:bodyPr>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自己生成</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0</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与使用</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Tool box</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生成</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2</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的导频之间</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互相关</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5634" r="5634"/>
          <a:stretch>
            <a:fillRect/>
          </a:stretch>
        </p:blipFill>
        <p:spPr>
          <a:xfrm>
            <a:off x="23388" y="0"/>
            <a:ext cx="12192000" cy="6858000"/>
          </a:xfrm>
          <a:prstGeom prst="rect">
            <a:avLst/>
          </a:prstGeom>
        </p:spPr>
      </p:pic>
      <p:sp>
        <p:nvSpPr>
          <p:cNvPr id="19" name="矩形 18"/>
          <p:cNvSpPr/>
          <p:nvPr/>
        </p:nvSpPr>
        <p:spPr>
          <a:xfrm>
            <a:off x="11430" y="0"/>
            <a:ext cx="12215388"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44093" y="1870557"/>
            <a:ext cx="14254047" cy="2088187"/>
            <a:chOff x="-1044093" y="1209250"/>
            <a:chExt cx="14254047" cy="2088187"/>
          </a:xfrm>
          <a:solidFill>
            <a:schemeClr val="accent1">
              <a:lumMod val="50000"/>
            </a:schemeClr>
          </a:solidFill>
        </p:grpSpPr>
        <p:sp>
          <p:nvSpPr>
            <p:cNvPr id="3" name="直角三角形 2"/>
            <p:cNvSpPr/>
            <p:nvPr/>
          </p:nvSpPr>
          <p:spPr>
            <a:xfrm rot="13500000">
              <a:off x="-1044093" y="1209250"/>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2700000">
              <a:off x="11121768" y="1209251"/>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207283" y="1479550"/>
            <a:ext cx="11751295" cy="2870201"/>
            <a:chOff x="207283" y="818243"/>
            <a:chExt cx="11751295" cy="2870201"/>
          </a:xfrm>
          <a:solidFill>
            <a:srgbClr val="52728F"/>
          </a:solidFill>
        </p:grpSpPr>
        <p:sp>
          <p:nvSpPr>
            <p:cNvPr id="6" name="菱形 5"/>
            <p:cNvSpPr/>
            <p:nvPr/>
          </p:nvSpPr>
          <p:spPr>
            <a:xfrm>
              <a:off x="207283" y="818243"/>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菱形 6"/>
            <p:cNvSpPr/>
            <p:nvPr/>
          </p:nvSpPr>
          <p:spPr>
            <a:xfrm rot="10800000">
              <a:off x="9088378" y="818244"/>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8" name="组合 7"/>
          <p:cNvGrpSpPr/>
          <p:nvPr/>
        </p:nvGrpSpPr>
        <p:grpSpPr>
          <a:xfrm>
            <a:off x="1797958" y="1720850"/>
            <a:ext cx="8569945" cy="2387601"/>
            <a:chOff x="1797958" y="1059543"/>
            <a:chExt cx="8569945" cy="2387601"/>
          </a:xfrm>
          <a:solidFill>
            <a:srgbClr val="66829B"/>
          </a:solidFill>
        </p:grpSpPr>
        <p:sp>
          <p:nvSpPr>
            <p:cNvPr id="9" name="菱形 8"/>
            <p:cNvSpPr/>
            <p:nvPr/>
          </p:nvSpPr>
          <p:spPr>
            <a:xfrm>
              <a:off x="1797958" y="1059543"/>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菱形 9"/>
            <p:cNvSpPr/>
            <p:nvPr/>
          </p:nvSpPr>
          <p:spPr>
            <a:xfrm rot="10800000">
              <a:off x="7980303" y="1059544"/>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3366408" y="2095500"/>
            <a:ext cx="5433045" cy="1638301"/>
            <a:chOff x="3366408" y="1434193"/>
            <a:chExt cx="5433045" cy="1638301"/>
          </a:xfrm>
          <a:solidFill>
            <a:srgbClr val="7C93A8"/>
          </a:solidFill>
        </p:grpSpPr>
        <p:sp>
          <p:nvSpPr>
            <p:cNvPr id="12" name="菱形 11"/>
            <p:cNvSpPr/>
            <p:nvPr/>
          </p:nvSpPr>
          <p:spPr>
            <a:xfrm>
              <a:off x="3366408" y="1434193"/>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菱形 12"/>
            <p:cNvSpPr/>
            <p:nvPr/>
          </p:nvSpPr>
          <p:spPr>
            <a:xfrm rot="10800000">
              <a:off x="7161153" y="1434194"/>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5253461" y="2129820"/>
            <a:ext cx="1685077" cy="1569660"/>
          </a:xfrm>
          <a:prstGeom prst="rect">
            <a:avLst/>
          </a:prstGeom>
          <a:noFill/>
        </p:spPr>
        <p:txBody>
          <a:bodyPr wrap="none" rtlCol="0">
            <a:spAutoFit/>
          </a:bodyPr>
          <a:lstStyle/>
          <a:p>
            <a:pPr algn="ctr"/>
            <a:r>
              <a:rPr lang="en-US" altLang="zh-CN"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rPr>
              <a:t>01</a:t>
            </a:r>
            <a:endParaRPr lang="zh-CN" altLang="en-US"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endParaRPr>
          </a:p>
        </p:txBody>
      </p:sp>
      <p:sp>
        <p:nvSpPr>
          <p:cNvPr id="16" name="文本框 15"/>
          <p:cNvSpPr txBox="1"/>
          <p:nvPr/>
        </p:nvSpPr>
        <p:spPr>
          <a:xfrm>
            <a:off x="4216283" y="3977250"/>
            <a:ext cx="3731895" cy="768350"/>
          </a:xfrm>
          <a:prstGeom prst="rect">
            <a:avLst/>
          </a:prstGeom>
          <a:noFill/>
        </p:spPr>
        <p:txBody>
          <a:bodyPr wrap="none" rtlCol="0">
            <a:spAutoFit/>
          </a:bodyPr>
          <a:lstStyle/>
          <a:p>
            <a:pPr algn="r"/>
            <a:r>
              <a:rPr lang="en-US" altLang="zh-CN" sz="4400" b="1" dirty="0">
                <a:solidFill>
                  <a:schemeClr val="accent1">
                    <a:lumMod val="50000"/>
                  </a:schemeClr>
                </a:solidFill>
                <a:latin typeface="微软雅黑" panose="020B0503020204020204" pitchFamily="34" charset="-122"/>
                <a:ea typeface="微软雅黑" panose="020B0503020204020204" pitchFamily="34" charset="-122"/>
                <a:sym typeface="+mn-ea"/>
              </a:rPr>
              <a:t> Task Overall</a:t>
            </a:r>
            <a:endParaRPr lang="zh-CN" altLang="en-US" sz="4400" b="1" dirty="0">
              <a:solidFill>
                <a:schemeClr val="accent1">
                  <a:lumMod val="50000"/>
                </a:schemeClr>
              </a:solidFill>
              <a:latin typeface="+mj-ea"/>
            </a:endParaRPr>
          </a:p>
        </p:txBody>
      </p:sp>
      <p:sp>
        <p:nvSpPr>
          <p:cNvPr id="15" name="文本框 14"/>
          <p:cNvSpPr txBox="1"/>
          <p:nvPr/>
        </p:nvSpPr>
        <p:spPr>
          <a:xfrm>
            <a:off x="133350" y="6388100"/>
            <a:ext cx="636905" cy="460375"/>
          </a:xfrm>
          <a:prstGeom prst="rect">
            <a:avLst/>
          </a:prstGeom>
          <a:noFill/>
        </p:spPr>
        <p:txBody>
          <a:bodyPr wrap="square" rtlCol="0">
            <a:spAutoFit/>
          </a:bodyPr>
          <a:p>
            <a:r>
              <a:rPr lang="en-US" altLang="zh-CN" sz="2400" b="1"/>
              <a:t>3</a:t>
            </a:r>
            <a:endParaRPr lang="en-US" altLang="zh-CN" sz="2400"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30</a:t>
            </a:r>
            <a:endParaRPr lang="en-US" altLang="zh-CN" sz="2400" b="1"/>
          </a:p>
        </p:txBody>
      </p:sp>
      <p:sp>
        <p:nvSpPr>
          <p:cNvPr id="11" name="文本框 10"/>
          <p:cNvSpPr txBox="1"/>
          <p:nvPr/>
        </p:nvSpPr>
        <p:spPr>
          <a:xfrm>
            <a:off x="4580255" y="5044440"/>
            <a:ext cx="4382135" cy="922020"/>
          </a:xfrm>
          <a:prstGeom prst="rect">
            <a:avLst/>
          </a:prstGeom>
          <a:noFill/>
        </p:spPr>
        <p:txBody>
          <a:bodyPr wrap="square" rtlCol="0" anchor="t">
            <a:spAutoFit/>
          </a:bodyPr>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自己生成</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0</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与使用</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Tool box</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生成</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3</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的导频之间</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互相关</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5" name="图片 4" descr="0007"/>
          <p:cNvPicPr>
            <a:picLocks noChangeAspect="1"/>
          </p:cNvPicPr>
          <p:nvPr/>
        </p:nvPicPr>
        <p:blipFill>
          <a:blip r:embed="rId1"/>
          <a:stretch>
            <a:fillRect/>
          </a:stretch>
        </p:blipFill>
        <p:spPr>
          <a:xfrm>
            <a:off x="3919220" y="1228725"/>
            <a:ext cx="5360035" cy="3663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31</a:t>
            </a:r>
            <a:endParaRPr lang="en-US" altLang="zh-CN" sz="2400" b="1"/>
          </a:p>
        </p:txBody>
      </p:sp>
      <p:sp>
        <p:nvSpPr>
          <p:cNvPr id="6" name="文本框 5"/>
          <p:cNvSpPr txBox="1"/>
          <p:nvPr/>
        </p:nvSpPr>
        <p:spPr>
          <a:xfrm>
            <a:off x="1895475" y="1207770"/>
            <a:ext cx="8738235" cy="3169285"/>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通</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过上面</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ppt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对不同类型导频序列进行互相关运算后的结果</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分别使用不同类型自己生成和使用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Tool box</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生成的导频序列做互相关</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我们可以看出：当使用的本地导频与我们自己生成的导频类型不同时，所得到的互相关结果</a:t>
            </a:r>
            <a:r>
              <a:rPr lang="zh-CN" altLang="en-US" sz="2000" b="1" dirty="0">
                <a:solidFill>
                  <a:srgbClr val="FF0000"/>
                </a:solidFill>
                <a:latin typeface="微软雅黑" panose="020B0503020204020204" pitchFamily="34" charset="-122"/>
                <a:ea typeface="微软雅黑" panose="020B0503020204020204" pitchFamily="34" charset="-122"/>
              </a:rPr>
              <a:t>在整体图像显示出较为明显的不对称。</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对此我们可以看出：通过互相关运算，</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Base Station</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就可以很容易得出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UE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向其发送的导频序列的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是多少。这是由于</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Base Station</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中储存了所有种类的本地导频序列，对于</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UE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向其发送的导频序列，</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Base Station</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可以将这个序列与自身所有的本地导频序列分别做互相关</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运算。</a:t>
            </a:r>
            <a:r>
              <a:rPr lang="zh-CN" altLang="en-US" sz="2000" b="1" dirty="0">
                <a:solidFill>
                  <a:srgbClr val="FF0000"/>
                </a:solidFill>
                <a:latin typeface="微软雅黑" panose="020B0503020204020204" pitchFamily="34" charset="-122"/>
                <a:ea typeface="微软雅黑" panose="020B0503020204020204" pitchFamily="34" charset="-122"/>
                <a:sym typeface="+mn-ea"/>
              </a:rPr>
              <a:t>如果</a:t>
            </a:r>
            <a:r>
              <a:rPr lang="en-US" altLang="zh-CN" sz="2000" b="1" dirty="0">
                <a:solidFill>
                  <a:srgbClr val="FF0000"/>
                </a:solidFill>
                <a:latin typeface="微软雅黑" panose="020B0503020204020204" pitchFamily="34" charset="-122"/>
                <a:ea typeface="微软雅黑" panose="020B0503020204020204" pitchFamily="34" charset="-122"/>
                <a:sym typeface="+mn-ea"/>
              </a:rPr>
              <a:t>UE</a:t>
            </a:r>
            <a:r>
              <a:rPr lang="zh-CN" altLang="en-US" sz="2000" b="1" dirty="0">
                <a:solidFill>
                  <a:srgbClr val="FF0000"/>
                </a:solidFill>
                <a:latin typeface="微软雅黑" panose="020B0503020204020204" pitchFamily="34" charset="-122"/>
                <a:ea typeface="微软雅黑" panose="020B0503020204020204" pitchFamily="34" charset="-122"/>
                <a:sym typeface="+mn-ea"/>
              </a:rPr>
              <a:t>发送的导频序列的</a:t>
            </a:r>
            <a:r>
              <a:rPr lang="en-US" altLang="zh-CN" sz="2000" b="1" dirty="0">
                <a:solidFill>
                  <a:srgbClr val="FF0000"/>
                </a:solidFill>
                <a:latin typeface="微软雅黑" panose="020B0503020204020204" pitchFamily="34" charset="-122"/>
                <a:ea typeface="微软雅黑" panose="020B0503020204020204" pitchFamily="34" charset="-122"/>
                <a:sym typeface="+mn-ea"/>
              </a:rPr>
              <a:t>Preamble format</a:t>
            </a:r>
            <a:r>
              <a:rPr lang="zh-CN" altLang="en-US" sz="2000" b="1" dirty="0">
                <a:solidFill>
                  <a:srgbClr val="FF0000"/>
                </a:solidFill>
                <a:latin typeface="微软雅黑" panose="020B0503020204020204" pitchFamily="34" charset="-122"/>
                <a:ea typeface="微软雅黑" panose="020B0503020204020204" pitchFamily="34" charset="-122"/>
                <a:sym typeface="+mn-ea"/>
              </a:rPr>
              <a:t>恰好和</a:t>
            </a:r>
            <a:r>
              <a:rPr lang="en-US" altLang="zh-CN" sz="2000" b="1" dirty="0">
                <a:solidFill>
                  <a:srgbClr val="FF0000"/>
                </a:solidFill>
                <a:latin typeface="微软雅黑" panose="020B0503020204020204" pitchFamily="34" charset="-122"/>
                <a:ea typeface="微软雅黑" panose="020B0503020204020204" pitchFamily="34" charset="-122"/>
                <a:sym typeface="+mn-ea"/>
              </a:rPr>
              <a:t>Base Station</a:t>
            </a:r>
            <a:r>
              <a:rPr lang="zh-CN" altLang="en-US" sz="2000" b="1" dirty="0">
                <a:solidFill>
                  <a:srgbClr val="FF0000"/>
                </a:solidFill>
                <a:latin typeface="微软雅黑" panose="020B0503020204020204" pitchFamily="34" charset="-122"/>
                <a:ea typeface="微软雅黑" panose="020B0503020204020204" pitchFamily="34" charset="-122"/>
                <a:sym typeface="+mn-ea"/>
              </a:rPr>
              <a:t>本地的某个导频序列一致，则互相关结果就是良好对称的一系列峰值，反之则互相关结果则是不对称的一系列峰值。</a:t>
            </a:r>
            <a:endParaRPr lang="zh-CN" altLang="en-US" sz="2000" b="1" dirty="0">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31</a:t>
            </a:r>
            <a:endParaRPr lang="en-US" altLang="zh-CN" sz="2400" b="1"/>
          </a:p>
        </p:txBody>
      </p:sp>
      <p:sp>
        <p:nvSpPr>
          <p:cNvPr id="6" name="文本框 5"/>
          <p:cNvSpPr txBox="1"/>
          <p:nvPr/>
        </p:nvSpPr>
        <p:spPr>
          <a:xfrm>
            <a:off x="1965325" y="1307465"/>
            <a:ext cx="8261985" cy="3169285"/>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当然，我们还可以和上一次作业中</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序列的互相关做一个对比。我们可以发现：上次作业不同</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root index</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序列在进行互相关时，产生的结果杂乱无章且每个地方都存在峰值；而相同</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root index</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序列在进行互相关时，产生的结果仅在</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某一个位置出现了一个明显的峰值，而在其他地方的峰值近似为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而这一次的作业结果是相同</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导频序列互相关时，</a:t>
            </a:r>
            <a:r>
              <a:rPr lang="zh-CN" altLang="en-US" sz="2000" b="1" dirty="0">
                <a:solidFill>
                  <a:srgbClr val="FF0000"/>
                </a:solidFill>
                <a:latin typeface="微软雅黑" panose="020B0503020204020204" pitchFamily="34" charset="-122"/>
                <a:ea typeface="微软雅黑" panose="020B0503020204020204" pitchFamily="34" charset="-122"/>
              </a:rPr>
              <a:t>结果是良好对称的且存在多个峰值</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；不同</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Preamble format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导频序列在进行互相关时，</a:t>
            </a:r>
            <a:r>
              <a:rPr lang="zh-CN" altLang="en-US" sz="2000" b="1" dirty="0">
                <a:solidFill>
                  <a:srgbClr val="FF0000"/>
                </a:solidFill>
                <a:latin typeface="微软雅黑" panose="020B0503020204020204" pitchFamily="34" charset="-122"/>
                <a:ea typeface="微软雅黑" panose="020B0503020204020204" pitchFamily="34" charset="-122"/>
              </a:rPr>
              <a:t>结果是明显不对称的且仍然存在多个不对称的峰值</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。因此我们可以看出，这次的互相关结果貌似没有上次作业的互相关结果那么明显，但是我们</a:t>
            </a:r>
            <a:r>
              <a:rPr lang="zh-CN" altLang="en-US" sz="2000" b="1" dirty="0">
                <a:solidFill>
                  <a:srgbClr val="FF0000"/>
                </a:solidFill>
                <a:latin typeface="微软雅黑" panose="020B0503020204020204" pitchFamily="34" charset="-122"/>
                <a:ea typeface="微软雅黑" panose="020B0503020204020204" pitchFamily="34" charset="-122"/>
              </a:rPr>
              <a:t>还是能够根据图像的对称性把相同或不同</a:t>
            </a:r>
            <a:r>
              <a:rPr lang="en-US" altLang="zh-CN" sz="2000" b="1" dirty="0">
                <a:solidFill>
                  <a:srgbClr val="FF0000"/>
                </a:solidFill>
                <a:latin typeface="微软雅黑" panose="020B0503020204020204" pitchFamily="34" charset="-122"/>
                <a:ea typeface="微软雅黑" panose="020B0503020204020204" pitchFamily="34" charset="-122"/>
                <a:sym typeface="+mn-ea"/>
              </a:rPr>
              <a:t>Preamble format</a:t>
            </a:r>
            <a:r>
              <a:rPr lang="zh-CN" altLang="en-US" sz="2000" b="1" dirty="0">
                <a:solidFill>
                  <a:srgbClr val="FF0000"/>
                </a:solidFill>
                <a:latin typeface="微软雅黑" panose="020B0503020204020204" pitchFamily="34" charset="-122"/>
                <a:ea typeface="微软雅黑" panose="020B0503020204020204" pitchFamily="34" charset="-122"/>
                <a:sym typeface="+mn-ea"/>
              </a:rPr>
              <a:t>的</a:t>
            </a:r>
            <a:r>
              <a:rPr lang="zh-CN" altLang="en-US" sz="2000" b="1" dirty="0">
                <a:solidFill>
                  <a:srgbClr val="FF0000"/>
                </a:solidFill>
                <a:latin typeface="微软雅黑" panose="020B0503020204020204" pitchFamily="34" charset="-122"/>
                <a:ea typeface="微软雅黑" panose="020B0503020204020204" pitchFamily="34" charset="-122"/>
                <a:sym typeface="+mn-ea"/>
              </a:rPr>
              <a:t>导频序列区分开来</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5634" r="5634"/>
          <a:stretch>
            <a:fillRect/>
          </a:stretch>
        </p:blipFill>
        <p:spPr>
          <a:xfrm>
            <a:off x="23388" y="0"/>
            <a:ext cx="12192000" cy="6858000"/>
          </a:xfrm>
          <a:prstGeom prst="rect">
            <a:avLst/>
          </a:prstGeom>
        </p:spPr>
      </p:pic>
      <p:sp>
        <p:nvSpPr>
          <p:cNvPr id="19" name="矩形 18"/>
          <p:cNvSpPr/>
          <p:nvPr/>
        </p:nvSpPr>
        <p:spPr>
          <a:xfrm>
            <a:off x="-11430" y="0"/>
            <a:ext cx="12215388"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44093" y="1870557"/>
            <a:ext cx="14254047" cy="2088187"/>
            <a:chOff x="-1044093" y="1209250"/>
            <a:chExt cx="14254047" cy="2088187"/>
          </a:xfrm>
          <a:solidFill>
            <a:schemeClr val="accent1">
              <a:lumMod val="50000"/>
            </a:schemeClr>
          </a:solidFill>
        </p:grpSpPr>
        <p:sp>
          <p:nvSpPr>
            <p:cNvPr id="3" name="直角三角形 2"/>
            <p:cNvSpPr/>
            <p:nvPr/>
          </p:nvSpPr>
          <p:spPr>
            <a:xfrm rot="13500000">
              <a:off x="-1044093" y="1209250"/>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2700000">
              <a:off x="11121768" y="1209251"/>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207283" y="1479550"/>
            <a:ext cx="11751295" cy="2870201"/>
            <a:chOff x="207283" y="818243"/>
            <a:chExt cx="11751295" cy="2870201"/>
          </a:xfrm>
          <a:solidFill>
            <a:srgbClr val="52728F"/>
          </a:solidFill>
        </p:grpSpPr>
        <p:sp>
          <p:nvSpPr>
            <p:cNvPr id="6" name="菱形 5"/>
            <p:cNvSpPr/>
            <p:nvPr/>
          </p:nvSpPr>
          <p:spPr>
            <a:xfrm>
              <a:off x="207283" y="818243"/>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菱形 6"/>
            <p:cNvSpPr/>
            <p:nvPr/>
          </p:nvSpPr>
          <p:spPr>
            <a:xfrm rot="10800000">
              <a:off x="9088378" y="818244"/>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8" name="组合 7"/>
          <p:cNvGrpSpPr/>
          <p:nvPr/>
        </p:nvGrpSpPr>
        <p:grpSpPr>
          <a:xfrm>
            <a:off x="1797958" y="1720850"/>
            <a:ext cx="8569945" cy="2387601"/>
            <a:chOff x="1797958" y="1059543"/>
            <a:chExt cx="8569945" cy="2387601"/>
          </a:xfrm>
          <a:solidFill>
            <a:srgbClr val="66829B"/>
          </a:solidFill>
        </p:grpSpPr>
        <p:sp>
          <p:nvSpPr>
            <p:cNvPr id="9" name="菱形 8"/>
            <p:cNvSpPr/>
            <p:nvPr/>
          </p:nvSpPr>
          <p:spPr>
            <a:xfrm>
              <a:off x="1797958" y="1059543"/>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菱形 9"/>
            <p:cNvSpPr/>
            <p:nvPr/>
          </p:nvSpPr>
          <p:spPr>
            <a:xfrm rot="10800000">
              <a:off x="7980303" y="1059544"/>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3366408" y="2095500"/>
            <a:ext cx="5433045" cy="1638301"/>
            <a:chOff x="3366408" y="1434193"/>
            <a:chExt cx="5433045" cy="1638301"/>
          </a:xfrm>
          <a:solidFill>
            <a:srgbClr val="7C93A8"/>
          </a:solidFill>
        </p:grpSpPr>
        <p:sp>
          <p:nvSpPr>
            <p:cNvPr id="12" name="菱形 11"/>
            <p:cNvSpPr/>
            <p:nvPr/>
          </p:nvSpPr>
          <p:spPr>
            <a:xfrm>
              <a:off x="3366408" y="1434193"/>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菱形 12"/>
            <p:cNvSpPr/>
            <p:nvPr/>
          </p:nvSpPr>
          <p:spPr>
            <a:xfrm rot="10800000">
              <a:off x="7161153" y="1434194"/>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5394960" y="2129820"/>
            <a:ext cx="1402080" cy="1568450"/>
          </a:xfrm>
          <a:prstGeom prst="rect">
            <a:avLst/>
          </a:prstGeom>
          <a:noFill/>
        </p:spPr>
        <p:txBody>
          <a:bodyPr wrap="none" rtlCol="0">
            <a:spAutoFit/>
          </a:bodyPr>
          <a:lstStyle/>
          <a:p>
            <a:pPr algn="ctr"/>
            <a:r>
              <a:rPr lang="en-US" altLang="zh-CN"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rPr>
              <a:t>04</a:t>
            </a:r>
            <a:endParaRPr lang="zh-CN" altLang="en-US"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endParaRPr>
          </a:p>
        </p:txBody>
      </p:sp>
      <p:sp>
        <p:nvSpPr>
          <p:cNvPr id="16" name="文本框 15"/>
          <p:cNvSpPr txBox="1"/>
          <p:nvPr/>
        </p:nvSpPr>
        <p:spPr>
          <a:xfrm>
            <a:off x="3077103" y="3987158"/>
            <a:ext cx="6325235" cy="706755"/>
          </a:xfrm>
          <a:prstGeom prst="rect">
            <a:avLst/>
          </a:prstGeom>
          <a:noFill/>
        </p:spPr>
        <p:txBody>
          <a:bodyPr wrap="none" rtlCol="0">
            <a:spAutoFit/>
          </a:bodyPr>
          <a:lstStyle/>
          <a:p>
            <a:pPr algn="r"/>
            <a:r>
              <a:rPr lang="en-US" altLang="zh-CN" sz="4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en-US" sz="4000" b="1" dirty="0">
                <a:solidFill>
                  <a:schemeClr val="accent1">
                    <a:lumMod val="50000"/>
                  </a:schemeClr>
                </a:solidFill>
                <a:latin typeface="微软雅黑" panose="020B0503020204020204" pitchFamily="34" charset="-122"/>
                <a:ea typeface="微软雅黑" panose="020B0503020204020204" pitchFamily="34" charset="-122"/>
                <a:sym typeface="+mn-ea"/>
              </a:rPr>
              <a:t>Experience &amp; </a:t>
            </a:r>
            <a:r>
              <a:rPr lang="en-US" altLang="zh-CN" sz="4000" b="1" dirty="0">
                <a:solidFill>
                  <a:schemeClr val="accent1">
                    <a:lumMod val="50000"/>
                  </a:schemeClr>
                </a:solidFill>
                <a:latin typeface="微软雅黑" panose="020B0503020204020204" pitchFamily="34" charset="-122"/>
                <a:ea typeface="微软雅黑" panose="020B0503020204020204" pitchFamily="34" charset="-122"/>
                <a:sym typeface="+mn-ea"/>
              </a:rPr>
              <a:t>Summary</a:t>
            </a:r>
            <a:endParaRPr lang="en-US" sz="4000" b="1" dirty="0">
              <a:solidFill>
                <a:schemeClr val="accent1">
                  <a:lumMod val="50000"/>
                </a:schemeClr>
              </a:solidFill>
              <a:latin typeface="+mj-ea"/>
              <a:ea typeface="+mj-ea"/>
            </a:endParaRPr>
          </a:p>
        </p:txBody>
      </p:sp>
      <p:sp>
        <p:nvSpPr>
          <p:cNvPr id="15" name="文本框 14"/>
          <p:cNvSpPr txBox="1"/>
          <p:nvPr/>
        </p:nvSpPr>
        <p:spPr>
          <a:xfrm>
            <a:off x="153035" y="6397625"/>
            <a:ext cx="636905" cy="460375"/>
          </a:xfrm>
          <a:prstGeom prst="rect">
            <a:avLst/>
          </a:prstGeom>
          <a:noFill/>
        </p:spPr>
        <p:txBody>
          <a:bodyPr wrap="square" rtlCol="0">
            <a:spAutoFit/>
          </a:bodyPr>
          <a:p>
            <a:r>
              <a:rPr lang="en-US" altLang="zh-CN" sz="2400" b="1"/>
              <a:t>32</a:t>
            </a:r>
            <a:endParaRPr lang="en-US" altLang="zh-CN" sz="2400"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0" y="0"/>
            <a:ext cx="5283200" cy="1115060"/>
            <a:chOff x="2" y="-15241"/>
            <a:chExt cx="5109845" cy="1114836"/>
          </a:xfrm>
        </p:grpSpPr>
        <p:sp>
          <p:nvSpPr>
            <p:cNvPr id="3" name="文本框 2"/>
            <p:cNvSpPr txBox="1"/>
            <p:nvPr/>
          </p:nvSpPr>
          <p:spPr>
            <a:xfrm>
              <a:off x="252732" y="73024"/>
              <a:ext cx="4857115" cy="5218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04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Experience &amp;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Summary</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33</a:t>
            </a:r>
            <a:endParaRPr lang="en-US" altLang="zh-CN" sz="2400" b="1"/>
          </a:p>
        </p:txBody>
      </p:sp>
      <p:sp>
        <p:nvSpPr>
          <p:cNvPr id="6" name="文本框 5"/>
          <p:cNvSpPr txBox="1"/>
          <p:nvPr/>
        </p:nvSpPr>
        <p:spPr>
          <a:xfrm>
            <a:off x="650240" y="1176020"/>
            <a:ext cx="11125835" cy="4892675"/>
          </a:xfrm>
          <a:prstGeom prst="rect">
            <a:avLst/>
          </a:prstGeom>
          <a:noFill/>
        </p:spPr>
        <p:txBody>
          <a:bodyPr wrap="square" rtlCol="0" anchor="t">
            <a:spAutoFit/>
          </a:bodyPr>
          <a:p>
            <a:pPr algn="just"/>
            <a:r>
              <a:rPr lang="en-US" sz="2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这次作业由于时间跨度比较大，在完成的初期遇到了一些困难，主要是对</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PRACH</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中导频的相关概念有些生疏。在看完回放和温习课件后，我对这一部分的概念有了较为清楚的把握。之后，为了提高我们程序的编写效率，我采用了</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MATLAB</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中的工具包来生成</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Zadoff-Chu</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序列并根据不同类型导频序列的持续时间与结构组成成功生成了相应的导频序列。最后，在互相关检测中，我们仍然使用了上一次作业中的做法对相同类型的导频序列和不同类型的导频序列分别进行了互相关运算，所得的结果也较好地反映了我们的这种区分不同导频序列方法的可行性。</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总而言之，这几次作业都是蛮有意思的，不需要太复杂的编程就可以让我们重温这些课堂上重点</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讲过的内容。</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11"/>
          <p:cNvSpPr/>
          <p:nvPr/>
        </p:nvSpPr>
        <p:spPr>
          <a:xfrm rot="18900000" flipH="1">
            <a:off x="991795" y="-1532659"/>
            <a:ext cx="3065319" cy="3065319"/>
          </a:xfrm>
          <a:custGeom>
            <a:avLst/>
            <a:gdLst>
              <a:gd name="connsiteX0" fmla="*/ 0 w 3065319"/>
              <a:gd name="connsiteY0" fmla="*/ 3065319 h 3065319"/>
              <a:gd name="connsiteX1" fmla="*/ 3065319 w 3065319"/>
              <a:gd name="connsiteY1" fmla="*/ 0 h 3065319"/>
              <a:gd name="connsiteX2" fmla="*/ 3065319 w 3065319"/>
              <a:gd name="connsiteY2" fmla="*/ 3065319 h 3065319"/>
            </a:gdLst>
            <a:ahLst/>
            <a:cxnLst>
              <a:cxn ang="0">
                <a:pos x="connsiteX0" y="connsiteY0"/>
              </a:cxn>
              <a:cxn ang="0">
                <a:pos x="connsiteX1" y="connsiteY1"/>
              </a:cxn>
              <a:cxn ang="0">
                <a:pos x="connsiteX2" y="connsiteY2"/>
              </a:cxn>
            </a:cxnLst>
            <a:rect l="l" t="t" r="r" b="b"/>
            <a:pathLst>
              <a:path w="3065319" h="3065319">
                <a:moveTo>
                  <a:pt x="0" y="3065319"/>
                </a:moveTo>
                <a:lnTo>
                  <a:pt x="3065319" y="0"/>
                </a:lnTo>
                <a:lnTo>
                  <a:pt x="3065319" y="306531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13"/>
          <p:cNvSpPr/>
          <p:nvPr/>
        </p:nvSpPr>
        <p:spPr>
          <a:xfrm rot="18900000" flipH="1">
            <a:off x="-1639821" y="685062"/>
            <a:ext cx="3307772" cy="3307772"/>
          </a:xfrm>
          <a:custGeom>
            <a:avLst/>
            <a:gdLst>
              <a:gd name="connsiteX0" fmla="*/ 0 w 3307772"/>
              <a:gd name="connsiteY0" fmla="*/ 0 h 3307772"/>
              <a:gd name="connsiteX1" fmla="*/ 19895 w 3307772"/>
              <a:gd name="connsiteY1" fmla="*/ 0 h 3307772"/>
              <a:gd name="connsiteX2" fmla="*/ 3307772 w 3307772"/>
              <a:gd name="connsiteY2" fmla="*/ 3287877 h 3307772"/>
              <a:gd name="connsiteX3" fmla="*/ 3307772 w 3307772"/>
              <a:gd name="connsiteY3" fmla="*/ 3307772 h 3307772"/>
              <a:gd name="connsiteX4" fmla="*/ 0 w 3307772"/>
              <a:gd name="connsiteY4" fmla="*/ 3307772 h 3307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772" h="3307772">
                <a:moveTo>
                  <a:pt x="0" y="0"/>
                </a:moveTo>
                <a:lnTo>
                  <a:pt x="19895" y="0"/>
                </a:lnTo>
                <a:lnTo>
                  <a:pt x="3307772" y="3287877"/>
                </a:lnTo>
                <a:lnTo>
                  <a:pt x="3307772" y="3307772"/>
                </a:lnTo>
                <a:lnTo>
                  <a:pt x="0" y="3307772"/>
                </a:lnTo>
                <a:close/>
              </a:path>
            </a:pathLst>
          </a:custGeom>
          <a:blipFill dpi="0" rotWithShape="0">
            <a:blip r:embed="rId1"/>
            <a:srcRect/>
            <a:tile tx="0" ty="0" sx="100000" sy="10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rot="18900000" flipH="1">
            <a:off x="3380959" y="685063"/>
            <a:ext cx="3307772" cy="3307772"/>
          </a:xfrm>
          <a:prstGeom prst="rect">
            <a:avLst/>
          </a:prstGeom>
          <a:blipFill dpi="0" rotWithShape="0">
            <a:blip r:embed="rId2"/>
            <a:srcRect/>
            <a:tile tx="0" ty="0" sx="100000" sy="10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23"/>
          <p:cNvSpPr/>
          <p:nvPr/>
        </p:nvSpPr>
        <p:spPr>
          <a:xfrm rot="18900000" flipH="1">
            <a:off x="870570" y="3195452"/>
            <a:ext cx="3307772" cy="3307772"/>
          </a:xfrm>
          <a:custGeom>
            <a:avLst/>
            <a:gdLst>
              <a:gd name="connsiteX0" fmla="*/ 0 w 3307772"/>
              <a:gd name="connsiteY0" fmla="*/ 0 h 3307772"/>
              <a:gd name="connsiteX1" fmla="*/ 3307772 w 3307772"/>
              <a:gd name="connsiteY1" fmla="*/ 0 h 3307772"/>
              <a:gd name="connsiteX2" fmla="*/ 3307772 w 3307772"/>
              <a:gd name="connsiteY2" fmla="*/ 2840677 h 3307772"/>
              <a:gd name="connsiteX3" fmla="*/ 2840677 w 3307772"/>
              <a:gd name="connsiteY3" fmla="*/ 3307772 h 3307772"/>
              <a:gd name="connsiteX4" fmla="*/ 0 w 3307772"/>
              <a:gd name="connsiteY4" fmla="*/ 3307772 h 3307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772" h="3307772">
                <a:moveTo>
                  <a:pt x="0" y="0"/>
                </a:moveTo>
                <a:lnTo>
                  <a:pt x="3307772" y="0"/>
                </a:lnTo>
                <a:lnTo>
                  <a:pt x="3307772" y="2840677"/>
                </a:lnTo>
                <a:lnTo>
                  <a:pt x="2840677" y="3307772"/>
                </a:lnTo>
                <a:lnTo>
                  <a:pt x="0" y="3307772"/>
                </a:lnTo>
                <a:close/>
              </a:path>
            </a:pathLst>
          </a:custGeom>
          <a:blipFill dpi="0" rotWithShape="0">
            <a:blip r:embed="rId3"/>
            <a:srcRect/>
            <a:tile tx="0" ty="0" sx="100000" sy="10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任意多边形 17"/>
          <p:cNvSpPr/>
          <p:nvPr/>
        </p:nvSpPr>
        <p:spPr>
          <a:xfrm rot="18900000" flipH="1">
            <a:off x="-177599" y="5100169"/>
            <a:ext cx="1309060" cy="2618241"/>
          </a:xfrm>
          <a:custGeom>
            <a:avLst/>
            <a:gdLst>
              <a:gd name="connsiteX0" fmla="*/ 0 w 1300154"/>
              <a:gd name="connsiteY0" fmla="*/ 0 h 2580410"/>
              <a:gd name="connsiteX1" fmla="*/ 19898 w 1300154"/>
              <a:gd name="connsiteY1" fmla="*/ 0 h 2580410"/>
              <a:gd name="connsiteX2" fmla="*/ 1300154 w 1300154"/>
              <a:gd name="connsiteY2" fmla="*/ 1280256 h 2580410"/>
              <a:gd name="connsiteX3" fmla="*/ 0 w 1300154"/>
              <a:gd name="connsiteY3" fmla="*/ 2580410 h 2580410"/>
            </a:gdLst>
            <a:ahLst/>
            <a:cxnLst>
              <a:cxn ang="0">
                <a:pos x="connsiteX0" y="connsiteY0"/>
              </a:cxn>
              <a:cxn ang="0">
                <a:pos x="connsiteX1" y="connsiteY1"/>
              </a:cxn>
              <a:cxn ang="0">
                <a:pos x="connsiteX2" y="connsiteY2"/>
              </a:cxn>
              <a:cxn ang="0">
                <a:pos x="connsiteX3" y="connsiteY3"/>
              </a:cxn>
            </a:cxnLst>
            <a:rect l="l" t="t" r="r" b="b"/>
            <a:pathLst>
              <a:path w="1300154" h="2580410">
                <a:moveTo>
                  <a:pt x="0" y="0"/>
                </a:moveTo>
                <a:lnTo>
                  <a:pt x="19898" y="0"/>
                </a:lnTo>
                <a:lnTo>
                  <a:pt x="1300154" y="1280256"/>
                </a:lnTo>
                <a:lnTo>
                  <a:pt x="0" y="258041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任意多边形 36"/>
          <p:cNvSpPr/>
          <p:nvPr/>
        </p:nvSpPr>
        <p:spPr>
          <a:xfrm rot="5400000" flipH="1">
            <a:off x="485770" y="-485775"/>
            <a:ext cx="6858001" cy="7829548"/>
          </a:xfrm>
          <a:custGeom>
            <a:avLst/>
            <a:gdLst>
              <a:gd name="connsiteX0" fmla="*/ 6858001 w 6858001"/>
              <a:gd name="connsiteY0" fmla="*/ 2220594 h 7829548"/>
              <a:gd name="connsiteX1" fmla="*/ 6858001 w 6858001"/>
              <a:gd name="connsiteY1" fmla="*/ 7829548 h 7829548"/>
              <a:gd name="connsiteX2" fmla="*/ 0 w 6858001"/>
              <a:gd name="connsiteY2" fmla="*/ 7829548 h 7829548"/>
              <a:gd name="connsiteX3" fmla="*/ 0 w 6858001"/>
              <a:gd name="connsiteY3" fmla="*/ 4490484 h 7829548"/>
              <a:gd name="connsiteX4" fmla="*/ 4531707 w 6858001"/>
              <a:gd name="connsiteY4" fmla="*/ 0 h 7829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1" h="7829548">
                <a:moveTo>
                  <a:pt x="6858001" y="2220594"/>
                </a:moveTo>
                <a:lnTo>
                  <a:pt x="6858001" y="7829548"/>
                </a:lnTo>
                <a:lnTo>
                  <a:pt x="0" y="7829548"/>
                </a:lnTo>
                <a:lnTo>
                  <a:pt x="0" y="4490484"/>
                </a:lnTo>
                <a:lnTo>
                  <a:pt x="4531707" y="0"/>
                </a:lnTo>
                <a:close/>
              </a:path>
            </a:pathLst>
          </a:custGeom>
          <a:no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任意多边形 45"/>
          <p:cNvSpPr/>
          <p:nvPr/>
        </p:nvSpPr>
        <p:spPr>
          <a:xfrm rot="18900000" flipH="1">
            <a:off x="6508902" y="-1532658"/>
            <a:ext cx="3065319" cy="3065319"/>
          </a:xfrm>
          <a:custGeom>
            <a:avLst/>
            <a:gdLst>
              <a:gd name="connsiteX0" fmla="*/ 0 w 3065319"/>
              <a:gd name="connsiteY0" fmla="*/ 3065319 h 3065319"/>
              <a:gd name="connsiteX1" fmla="*/ 3065319 w 3065319"/>
              <a:gd name="connsiteY1" fmla="*/ 0 h 3065319"/>
              <a:gd name="connsiteX2" fmla="*/ 3065319 w 3065319"/>
              <a:gd name="connsiteY2" fmla="*/ 3065319 h 3065319"/>
            </a:gdLst>
            <a:ahLst/>
            <a:cxnLst>
              <a:cxn ang="0">
                <a:pos x="connsiteX0" y="connsiteY0"/>
              </a:cxn>
              <a:cxn ang="0">
                <a:pos x="connsiteX1" y="connsiteY1"/>
              </a:cxn>
              <a:cxn ang="0">
                <a:pos x="connsiteX2" y="connsiteY2"/>
              </a:cxn>
            </a:cxnLst>
            <a:rect l="l" t="t" r="r" b="b"/>
            <a:pathLst>
              <a:path w="3065319" h="3065319">
                <a:moveTo>
                  <a:pt x="0" y="3065319"/>
                </a:moveTo>
                <a:lnTo>
                  <a:pt x="3065319" y="0"/>
                </a:lnTo>
                <a:lnTo>
                  <a:pt x="3065319" y="306531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直角三角形 11"/>
          <p:cNvSpPr/>
          <p:nvPr/>
        </p:nvSpPr>
        <p:spPr>
          <a:xfrm rot="13500000" flipH="1">
            <a:off x="4157288" y="5789505"/>
            <a:ext cx="2135726" cy="2135726"/>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flipH="1">
            <a:off x="7072469" y="3674828"/>
            <a:ext cx="4480292" cy="1015663"/>
          </a:xfrm>
          <a:prstGeom prst="rect">
            <a:avLst/>
          </a:prstGeom>
          <a:noFill/>
        </p:spPr>
        <p:txBody>
          <a:bodyPr wrap="square" rtlCol="0">
            <a:spAutoFit/>
          </a:bodyPr>
          <a:lstStyle/>
          <a:p>
            <a:pPr algn="dist"/>
            <a:r>
              <a:rPr lang="en-US" altLang="zh-CN" sz="6000" dirty="0">
                <a:solidFill>
                  <a:schemeClr val="accent1">
                    <a:lumMod val="50000"/>
                  </a:schemeClr>
                </a:solidFill>
                <a:latin typeface="+mj-ea"/>
                <a:ea typeface="+mj-ea"/>
              </a:rPr>
              <a:t>THANK YOU</a:t>
            </a:r>
            <a:endParaRPr lang="zh-CN" altLang="en-US" sz="6000" dirty="0">
              <a:solidFill>
                <a:schemeClr val="accent1">
                  <a:lumMod val="50000"/>
                </a:schemeClr>
              </a:solidFill>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5241"/>
            <a:ext cx="5180965" cy="1253490"/>
            <a:chOff x="2" y="-15241"/>
            <a:chExt cx="5180965" cy="1253490"/>
          </a:xfrm>
        </p:grpSpPr>
        <p:sp>
          <p:nvSpPr>
            <p:cNvPr id="3" name="文本框 2"/>
            <p:cNvSpPr txBox="1"/>
            <p:nvPr/>
          </p:nvSpPr>
          <p:spPr>
            <a:xfrm>
              <a:off x="323852" y="113664"/>
              <a:ext cx="4857115" cy="11245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1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Task Overall</a:t>
              </a:r>
              <a:endParaRPr lang="zh-CN" altLang="en-US" sz="2800" b="1" dirty="0">
                <a:solidFill>
                  <a:schemeClr val="accent1">
                    <a:lumMod val="50000"/>
                  </a:schemeClr>
                </a:solidFill>
                <a:latin typeface="+mj-ea"/>
              </a:endParaRPr>
            </a:p>
            <a:p>
              <a:pPr marL="0" marR="0" lvl="0" indent="0" defTabSz="914400" rtl="0" eaLnBrk="1" fontAlgn="auto" latinLnBrk="0" hangingPunct="1">
                <a:lnSpc>
                  <a:spcPct val="12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4</a:t>
            </a:r>
            <a:endParaRPr lang="en-US" altLang="zh-CN" sz="2400" b="1"/>
          </a:p>
        </p:txBody>
      </p:sp>
      <p:sp>
        <p:nvSpPr>
          <p:cNvPr id="6" name="文本框 5"/>
          <p:cNvSpPr txBox="1"/>
          <p:nvPr/>
        </p:nvSpPr>
        <p:spPr>
          <a:xfrm>
            <a:off x="1663065" y="1755140"/>
            <a:ext cx="9533255" cy="1938020"/>
          </a:xfrm>
          <a:prstGeom prst="rect">
            <a:avLst/>
          </a:prstGeom>
          <a:noFill/>
        </p:spPr>
        <p:txBody>
          <a:bodyPr wrap="square" rtlCol="0">
            <a:spAutoFit/>
          </a:bodyPr>
          <a:p>
            <a:pPr algn="just"/>
            <a:r>
              <a:rPr sz="2400" b="1" dirty="0">
                <a:latin typeface="微软雅黑" panose="020B0503020204020204" pitchFamily="34" charset="-122"/>
                <a:ea typeface="微软雅黑" panose="020B0503020204020204" pitchFamily="34" charset="-122"/>
              </a:rPr>
              <a:t>Random Access of PRACH</a:t>
            </a:r>
            <a:endParaRPr sz="2400" b="1" dirty="0">
              <a:latin typeface="微软雅黑" panose="020B0503020204020204" pitchFamily="34" charset="-122"/>
              <a:ea typeface="微软雅黑" panose="020B0503020204020204" pitchFamily="34" charset="-122"/>
            </a:endParaRPr>
          </a:p>
          <a:p>
            <a:pPr algn="just"/>
            <a:endParaRPr sz="2400" b="1" dirty="0">
              <a:latin typeface="微软雅黑" panose="020B0503020204020204" pitchFamily="34" charset="-122"/>
              <a:ea typeface="微软雅黑" panose="020B0503020204020204" pitchFamily="34" charset="-122"/>
            </a:endParaRPr>
          </a:p>
          <a:p>
            <a:pPr algn="just"/>
            <a:r>
              <a:rPr sz="2400" b="1" dirty="0">
                <a:latin typeface="微软雅黑" panose="020B0503020204020204" pitchFamily="34" charset="-122"/>
                <a:ea typeface="微软雅黑" panose="020B0503020204020204" pitchFamily="34" charset="-122"/>
              </a:rPr>
              <a:t>Please use Matlab to generate a number of preambles for PRACH, and show the feasibility of cross-correlation detection.</a:t>
            </a:r>
            <a:endParaRPr sz="24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5634" r="5634"/>
          <a:stretch>
            <a:fillRect/>
          </a:stretch>
        </p:blipFill>
        <p:spPr>
          <a:xfrm>
            <a:off x="23388" y="0"/>
            <a:ext cx="12192000" cy="6858000"/>
          </a:xfrm>
          <a:prstGeom prst="rect">
            <a:avLst/>
          </a:prstGeom>
        </p:spPr>
      </p:pic>
      <p:sp>
        <p:nvSpPr>
          <p:cNvPr id="19" name="矩形 18"/>
          <p:cNvSpPr/>
          <p:nvPr/>
        </p:nvSpPr>
        <p:spPr>
          <a:xfrm>
            <a:off x="0" y="0"/>
            <a:ext cx="12215388"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44093" y="1870557"/>
            <a:ext cx="14254047" cy="2088187"/>
            <a:chOff x="-1044093" y="1209250"/>
            <a:chExt cx="14254047" cy="2088187"/>
          </a:xfrm>
          <a:solidFill>
            <a:schemeClr val="accent1">
              <a:lumMod val="50000"/>
            </a:schemeClr>
          </a:solidFill>
        </p:grpSpPr>
        <p:sp>
          <p:nvSpPr>
            <p:cNvPr id="3" name="直角三角形 2"/>
            <p:cNvSpPr/>
            <p:nvPr/>
          </p:nvSpPr>
          <p:spPr>
            <a:xfrm rot="13500000">
              <a:off x="-1044093" y="1209250"/>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2700000">
              <a:off x="11121768" y="1209251"/>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207283" y="1479550"/>
            <a:ext cx="11751295" cy="2870201"/>
            <a:chOff x="207283" y="818243"/>
            <a:chExt cx="11751295" cy="2870201"/>
          </a:xfrm>
          <a:solidFill>
            <a:srgbClr val="52728F"/>
          </a:solidFill>
        </p:grpSpPr>
        <p:sp>
          <p:nvSpPr>
            <p:cNvPr id="6" name="菱形 5"/>
            <p:cNvSpPr/>
            <p:nvPr/>
          </p:nvSpPr>
          <p:spPr>
            <a:xfrm>
              <a:off x="207283" y="818243"/>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菱形 6"/>
            <p:cNvSpPr/>
            <p:nvPr/>
          </p:nvSpPr>
          <p:spPr>
            <a:xfrm rot="10800000">
              <a:off x="9088378" y="818244"/>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8" name="组合 7"/>
          <p:cNvGrpSpPr/>
          <p:nvPr/>
        </p:nvGrpSpPr>
        <p:grpSpPr>
          <a:xfrm>
            <a:off x="1797958" y="1720850"/>
            <a:ext cx="8569945" cy="2387601"/>
            <a:chOff x="1797958" y="1059543"/>
            <a:chExt cx="8569945" cy="2387601"/>
          </a:xfrm>
          <a:solidFill>
            <a:srgbClr val="66829B"/>
          </a:solidFill>
        </p:grpSpPr>
        <p:sp>
          <p:nvSpPr>
            <p:cNvPr id="9" name="菱形 8"/>
            <p:cNvSpPr/>
            <p:nvPr/>
          </p:nvSpPr>
          <p:spPr>
            <a:xfrm>
              <a:off x="1797958" y="1059543"/>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菱形 9"/>
            <p:cNvSpPr/>
            <p:nvPr/>
          </p:nvSpPr>
          <p:spPr>
            <a:xfrm rot="10800000">
              <a:off x="7980303" y="1059544"/>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3366408" y="2095500"/>
            <a:ext cx="5433045" cy="1638301"/>
            <a:chOff x="3366408" y="1434193"/>
            <a:chExt cx="5433045" cy="1638301"/>
          </a:xfrm>
          <a:solidFill>
            <a:srgbClr val="7C93A8"/>
          </a:solidFill>
        </p:grpSpPr>
        <p:sp>
          <p:nvSpPr>
            <p:cNvPr id="12" name="菱形 11"/>
            <p:cNvSpPr/>
            <p:nvPr/>
          </p:nvSpPr>
          <p:spPr>
            <a:xfrm>
              <a:off x="3366408" y="1434193"/>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菱形 12"/>
            <p:cNvSpPr/>
            <p:nvPr/>
          </p:nvSpPr>
          <p:spPr>
            <a:xfrm rot="10800000">
              <a:off x="7161153" y="1434194"/>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5394960" y="2129820"/>
            <a:ext cx="1402080" cy="1568450"/>
          </a:xfrm>
          <a:prstGeom prst="rect">
            <a:avLst/>
          </a:prstGeom>
          <a:noFill/>
        </p:spPr>
        <p:txBody>
          <a:bodyPr wrap="none" rtlCol="0">
            <a:spAutoFit/>
          </a:bodyPr>
          <a:lstStyle/>
          <a:p>
            <a:pPr algn="ctr"/>
            <a:r>
              <a:rPr lang="en-US" altLang="zh-CN"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rPr>
              <a:t>02</a:t>
            </a:r>
            <a:endParaRPr lang="zh-CN" altLang="en-US"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endParaRPr>
          </a:p>
        </p:txBody>
      </p:sp>
      <p:sp>
        <p:nvSpPr>
          <p:cNvPr id="15" name="文本框 14"/>
          <p:cNvSpPr txBox="1"/>
          <p:nvPr/>
        </p:nvSpPr>
        <p:spPr>
          <a:xfrm>
            <a:off x="2815263" y="4108695"/>
            <a:ext cx="6442075" cy="645160"/>
          </a:xfrm>
          <a:prstGeom prst="rect">
            <a:avLst/>
          </a:prstGeom>
          <a:noFill/>
        </p:spPr>
        <p:txBody>
          <a:bodyPr wrap="none" rtlCol="0">
            <a:spAutoFit/>
          </a:bodyPr>
          <a:p>
            <a:pPr algn="ctr"/>
            <a:r>
              <a:rPr lang="en-US" altLang="zh-CN" sz="36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36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36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36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36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17" name="文本框 16"/>
          <p:cNvSpPr txBox="1"/>
          <p:nvPr/>
        </p:nvSpPr>
        <p:spPr>
          <a:xfrm>
            <a:off x="142875" y="6397625"/>
            <a:ext cx="636905" cy="460375"/>
          </a:xfrm>
          <a:prstGeom prst="rect">
            <a:avLst/>
          </a:prstGeom>
          <a:noFill/>
        </p:spPr>
        <p:txBody>
          <a:bodyPr wrap="square" rtlCol="0">
            <a:spAutoFit/>
          </a:bodyPr>
          <a:p>
            <a:r>
              <a:rPr lang="en-US" altLang="zh-CN" sz="2400" b="1"/>
              <a:t>5</a:t>
            </a:r>
            <a:endParaRPr lang="en-US" altLang="zh-CN" sz="2400"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6</a:t>
            </a:r>
            <a:endParaRPr lang="en-US" altLang="zh-CN" sz="2400" b="1"/>
          </a:p>
        </p:txBody>
      </p:sp>
      <p:sp>
        <p:nvSpPr>
          <p:cNvPr id="5" name="文本框 4"/>
          <p:cNvSpPr txBox="1"/>
          <p:nvPr/>
        </p:nvSpPr>
        <p:spPr>
          <a:xfrm>
            <a:off x="668020" y="1549400"/>
            <a:ext cx="10346055" cy="368300"/>
          </a:xfrm>
          <a:prstGeom prst="rect">
            <a:avLst/>
          </a:prstGeom>
          <a:noFill/>
        </p:spPr>
        <p:txBody>
          <a:bodyPr wrap="square" rtlCol="0">
            <a:spAutoFit/>
          </a:bodyPr>
          <a:p>
            <a:endParaRPr lang="zh-CN" altLang="en-US"/>
          </a:p>
        </p:txBody>
      </p:sp>
      <p:sp>
        <p:nvSpPr>
          <p:cNvPr id="9" name="文本框 8"/>
          <p:cNvSpPr txBox="1"/>
          <p:nvPr/>
        </p:nvSpPr>
        <p:spPr>
          <a:xfrm>
            <a:off x="1165225" y="842645"/>
            <a:ext cx="10203180" cy="706755"/>
          </a:xfrm>
          <a:prstGeom prst="rect">
            <a:avLst/>
          </a:prstGeom>
          <a:noFill/>
        </p:spPr>
        <p:txBody>
          <a:bodyPr wrap="square" rtlCol="0">
            <a:spAutoFit/>
          </a:bodyPr>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题目要求我们为PRACH产生一系列的导频，那么首先我们就需要了解PRACH中有那些格式的导频序列，</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如下所示：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a:stretch>
            <a:fillRect/>
          </a:stretch>
        </p:blipFill>
        <p:spPr>
          <a:xfrm>
            <a:off x="2185670" y="1549400"/>
            <a:ext cx="7820025" cy="4726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7</a:t>
            </a:r>
            <a:endParaRPr lang="en-US" altLang="zh-CN" sz="2400" b="1"/>
          </a:p>
        </p:txBody>
      </p:sp>
      <p:sp>
        <p:nvSpPr>
          <p:cNvPr id="5" name="文本框 4"/>
          <p:cNvSpPr txBox="1"/>
          <p:nvPr/>
        </p:nvSpPr>
        <p:spPr>
          <a:xfrm>
            <a:off x="668020" y="1549400"/>
            <a:ext cx="10346055" cy="368300"/>
          </a:xfrm>
          <a:prstGeom prst="rect">
            <a:avLst/>
          </a:prstGeom>
          <a:noFill/>
        </p:spPr>
        <p:txBody>
          <a:bodyPr wrap="square" rtlCol="0">
            <a:spAutoFit/>
          </a:bodyPr>
          <a:p>
            <a:endParaRPr lang="zh-CN" altLang="en-US"/>
          </a:p>
        </p:txBody>
      </p:sp>
      <p:sp>
        <p:nvSpPr>
          <p:cNvPr id="9" name="文本框 8"/>
          <p:cNvSpPr txBox="1"/>
          <p:nvPr/>
        </p:nvSpPr>
        <p:spPr>
          <a:xfrm>
            <a:off x="1216025" y="679450"/>
            <a:ext cx="10203180" cy="1014730"/>
          </a:xfrm>
          <a:prstGeom prst="rect">
            <a:avLst/>
          </a:prstGeom>
          <a:noFill/>
        </p:spPr>
        <p:txBody>
          <a:bodyPr wrap="square" rtlCol="0">
            <a:spAutoFit/>
          </a:bodyPr>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从上一张</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ppt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可以看出，支持在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PRACH</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信道上传输的主要有</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4</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种类型的导频，而这</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4</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种类型的导频均由循环前缀</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(CP)</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与导频序列这两个部分组成。对于不同类型的导频这两个组成部分的持续时间也不尽相同，具体每种导频每部分</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的持续时间划分如下</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所示：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576070" y="1854200"/>
            <a:ext cx="9667875" cy="4533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8</a:t>
            </a:r>
            <a:endParaRPr lang="en-US" altLang="zh-CN" sz="2400" b="1"/>
          </a:p>
        </p:txBody>
      </p:sp>
      <p:sp>
        <p:nvSpPr>
          <p:cNvPr id="5" name="文本框 4"/>
          <p:cNvSpPr txBox="1"/>
          <p:nvPr/>
        </p:nvSpPr>
        <p:spPr>
          <a:xfrm>
            <a:off x="668020" y="1549400"/>
            <a:ext cx="10346055" cy="368300"/>
          </a:xfrm>
          <a:prstGeom prst="rect">
            <a:avLst/>
          </a:prstGeom>
          <a:noFill/>
        </p:spPr>
        <p:txBody>
          <a:bodyPr wrap="square" rtlCol="0">
            <a:spAutoFit/>
          </a:bodyPr>
          <a:p>
            <a:endParaRPr lang="zh-CN" altLang="en-US"/>
          </a:p>
        </p:txBody>
      </p:sp>
      <p:sp>
        <p:nvSpPr>
          <p:cNvPr id="9" name="文本框 8"/>
          <p:cNvSpPr txBox="1"/>
          <p:nvPr/>
        </p:nvSpPr>
        <p:spPr>
          <a:xfrm>
            <a:off x="1398270" y="921385"/>
            <a:ext cx="9395460" cy="3169285"/>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在上一张</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ppt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中，我们了解了每一种导频序列持续时间的划分。但是我们观察到一个问题：每一种导频的尾部都会存在一个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Guard Time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，这代表了什么呢？原来，在上行链路的信道传输过程中，每一个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frame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sub_frame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的持续时间为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1ms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。而我们知道，导频的插入位置是在每个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frame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内</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也有可能只在偶数编号的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frame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内插入</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的若干个连续的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sub_frame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。因此，尽管实际上导频的时长并没有达到</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1ms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的整数倍，但是我们必须要为持续时长没到一个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sub_frame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的地方补全时长。补全的方法很简单，我们只需要在需要补全时长的地方插入</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即可。最后，我们产生的导频持续时长就能够成为一个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sub_frame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持续时长的整数倍，在导频末尾为了补全时长而插入</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的这些时刻我们将其称之为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Guard Time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。所以说，一个完整在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PRACH</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信道中传输的导频由</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CP</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、导频序列和</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Guard Time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三部分</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组成。</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1"/>
          <a:stretch>
            <a:fillRect/>
          </a:stretch>
        </p:blipFill>
        <p:spPr>
          <a:xfrm>
            <a:off x="2084705" y="4239895"/>
            <a:ext cx="8021955" cy="15836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9</a:t>
            </a:r>
            <a:endParaRPr lang="en-US" altLang="zh-CN" sz="2400" b="1"/>
          </a:p>
        </p:txBody>
      </p:sp>
      <p:sp>
        <p:nvSpPr>
          <p:cNvPr id="5" name="文本框 4"/>
          <p:cNvSpPr txBox="1"/>
          <p:nvPr/>
        </p:nvSpPr>
        <p:spPr>
          <a:xfrm>
            <a:off x="668020" y="1549400"/>
            <a:ext cx="10346055" cy="368300"/>
          </a:xfrm>
          <a:prstGeom prst="rect">
            <a:avLst/>
          </a:prstGeom>
          <a:noFill/>
        </p:spPr>
        <p:txBody>
          <a:bodyPr wrap="square" rtlCol="0">
            <a:spAutoFit/>
          </a:bodyPr>
          <a:p>
            <a:endParaRPr lang="zh-CN" altLang="en-US"/>
          </a:p>
        </p:txBody>
      </p:sp>
      <p:sp>
        <p:nvSpPr>
          <p:cNvPr id="9" name="文本框 8"/>
          <p:cNvSpPr txBox="1"/>
          <p:nvPr/>
        </p:nvSpPr>
        <p:spPr>
          <a:xfrm>
            <a:off x="1398270" y="842645"/>
            <a:ext cx="9395460" cy="706755"/>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在熟悉不同种类的导频的基本组成后，我们就可以看看这些导频在系统网格中的位置</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组成和</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相应的生成方法了，如下</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所示：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1"/>
          <a:stretch>
            <a:fillRect/>
          </a:stretch>
        </p:blipFill>
        <p:spPr>
          <a:xfrm>
            <a:off x="1995805" y="1652905"/>
            <a:ext cx="7889875" cy="4315460"/>
          </a:xfrm>
          <a:prstGeom prst="rect">
            <a:avLst/>
          </a:prstGeom>
        </p:spPr>
      </p:pic>
      <p:sp>
        <p:nvSpPr>
          <p:cNvPr id="11" name="文本框 10"/>
          <p:cNvSpPr txBox="1"/>
          <p:nvPr/>
        </p:nvSpPr>
        <p:spPr>
          <a:xfrm>
            <a:off x="3199765" y="6182995"/>
            <a:ext cx="5793105" cy="398780"/>
          </a:xfrm>
          <a:prstGeom prst="rect">
            <a:avLst/>
          </a:prstGeom>
          <a:noFill/>
        </p:spPr>
        <p:txBody>
          <a:bodyPr wrap="square" rtlCol="0">
            <a:spAutoFit/>
          </a:bodyPr>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PRACH</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导频在系统</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资源网格中的</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位置组成</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tags/tag1.xml><?xml version="1.0" encoding="utf-8"?>
<p:tagLst xmlns:p="http://schemas.openxmlformats.org/presentationml/2006/main">
  <p:tag name="ISPRING_PRESENTATION_TITLE" val="PowerPoint 演示文稿"/>
  <p:tag name="COMMONDATA" val="eyJoZGlkIjoiYWRjMWViM2RlM2QyMTk2Y2ExYTdjZjk0N2JkNGEyMzc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思源黑体">
      <a:majorFont>
        <a:latin typeface="思源黑体 CN Light"/>
        <a:ea typeface="思源黑体 CN Medium"/>
        <a:cs typeface=""/>
      </a:majorFont>
      <a:minorFont>
        <a:latin typeface="思源黑体 CN Normal"/>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6360</Words>
  <Application>WPS 演示</Application>
  <PresentationFormat>宽屏</PresentationFormat>
  <Paragraphs>295</Paragraphs>
  <Slides>35</Slides>
  <Notes>17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35</vt:i4>
      </vt:variant>
    </vt:vector>
  </HeadingPairs>
  <TitlesOfParts>
    <vt:vector size="48" baseType="lpstr">
      <vt:lpstr>Arial</vt:lpstr>
      <vt:lpstr>宋体</vt:lpstr>
      <vt:lpstr>Wingdings</vt:lpstr>
      <vt:lpstr>Times New Roman</vt:lpstr>
      <vt:lpstr>思源黑体 CN Heavy</vt:lpstr>
      <vt:lpstr>黑体</vt:lpstr>
      <vt:lpstr>微软雅黑</vt:lpstr>
      <vt:lpstr>思源黑体 CN Normal</vt:lpstr>
      <vt:lpstr>Calibri</vt:lpstr>
      <vt:lpstr>思源黑体 CN Medium</vt:lpstr>
      <vt:lpstr>Arial Unicode MS</vt:lpstr>
      <vt:lpstr>思源黑体 CN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星辰</cp:lastModifiedBy>
  <cp:revision>154</cp:revision>
  <dcterms:created xsi:type="dcterms:W3CDTF">2020-05-10T07:30:00Z</dcterms:created>
  <dcterms:modified xsi:type="dcterms:W3CDTF">2022-05-29T15:27:23Z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D95A75CAC9EE471EB16BA32FA00BDA16</vt:lpwstr>
  </property>
</Properties>
</file>